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303" r:id="rId4"/>
    <p:sldId id="259" r:id="rId5"/>
    <p:sldId id="304" r:id="rId6"/>
    <p:sldId id="305" r:id="rId7"/>
    <p:sldId id="314" r:id="rId8"/>
    <p:sldId id="307" r:id="rId9"/>
    <p:sldId id="316" r:id="rId10"/>
    <p:sldId id="317" r:id="rId11"/>
    <p:sldId id="318" r:id="rId12"/>
    <p:sldId id="321" r:id="rId13"/>
    <p:sldId id="308" r:id="rId14"/>
    <p:sldId id="309" r:id="rId15"/>
    <p:sldId id="310" r:id="rId16"/>
    <p:sldId id="299" r:id="rId17"/>
    <p:sldId id="320" r:id="rId18"/>
    <p:sldId id="313" r:id="rId19"/>
    <p:sldId id="319" r:id="rId20"/>
    <p:sldId id="264" r:id="rId21"/>
  </p:sldIdLst>
  <p:sldSz cx="12192000" cy="6858000"/>
  <p:notesSz cx="12192000" cy="6858000"/>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542"/>
    <a:srgbClr val="262626"/>
    <a:srgbClr val="FF8403"/>
    <a:srgbClr val="FFFFFF"/>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4" autoAdjust="0"/>
    <p:restoredTop sz="92233" autoAdjust="0"/>
  </p:normalViewPr>
  <p:slideViewPr>
    <p:cSldViewPr>
      <p:cViewPr varScale="1">
        <p:scale>
          <a:sx n="82" d="100"/>
          <a:sy n="82" d="100"/>
        </p:scale>
        <p:origin x="432"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AD9DF90-CB10-4DF5-B345-4B35AB4D161D}" type="datetimeFigureOut">
              <a:rPr lang="zh-TW" altLang="en-US" smtClean="0"/>
              <a:t>2022/7/21</a:t>
            </a:fld>
            <a:endParaRPr lang="zh-TW" altLang="en-US"/>
          </a:p>
        </p:txBody>
      </p:sp>
      <p:sp>
        <p:nvSpPr>
          <p:cNvPr id="4" name="投影片圖像版面配置區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0EFDC9B-F74B-4208-9EE1-C3101ED15806}" type="slidenum">
              <a:rPr lang="zh-TW" altLang="en-US" smtClean="0"/>
              <a:t>‹#›</a:t>
            </a:fld>
            <a:endParaRPr lang="zh-TW" altLang="en-US"/>
          </a:p>
        </p:txBody>
      </p:sp>
    </p:spTree>
    <p:extLst>
      <p:ext uri="{BB962C8B-B14F-4D97-AF65-F5344CB8AC3E}">
        <p14:creationId xmlns:p14="http://schemas.microsoft.com/office/powerpoint/2010/main" val="2558126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a:t>
            </a:fld>
            <a:endParaRPr lang="zh-TW" altLang="en-US"/>
          </a:p>
        </p:txBody>
      </p:sp>
    </p:spTree>
    <p:extLst>
      <p:ext uri="{BB962C8B-B14F-4D97-AF65-F5344CB8AC3E}">
        <p14:creationId xmlns:p14="http://schemas.microsoft.com/office/powerpoint/2010/main" val="2921542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10</a:t>
            </a:fld>
            <a:endParaRPr lang="zh-TW" altLang="en-US"/>
          </a:p>
        </p:txBody>
      </p:sp>
    </p:spTree>
    <p:extLst>
      <p:ext uri="{BB962C8B-B14F-4D97-AF65-F5344CB8AC3E}">
        <p14:creationId xmlns:p14="http://schemas.microsoft.com/office/powerpoint/2010/main" val="113122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11</a:t>
            </a:fld>
            <a:endParaRPr lang="zh-TW" altLang="en-US"/>
          </a:p>
        </p:txBody>
      </p:sp>
    </p:spTree>
    <p:extLst>
      <p:ext uri="{BB962C8B-B14F-4D97-AF65-F5344CB8AC3E}">
        <p14:creationId xmlns:p14="http://schemas.microsoft.com/office/powerpoint/2010/main" val="271964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12</a:t>
            </a:fld>
            <a:endParaRPr lang="zh-TW" altLang="en-US"/>
          </a:p>
        </p:txBody>
      </p:sp>
    </p:spTree>
    <p:extLst>
      <p:ext uri="{BB962C8B-B14F-4D97-AF65-F5344CB8AC3E}">
        <p14:creationId xmlns:p14="http://schemas.microsoft.com/office/powerpoint/2010/main" val="907826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13</a:t>
            </a:fld>
            <a:endParaRPr lang="zh-TW" altLang="en-US"/>
          </a:p>
        </p:txBody>
      </p:sp>
    </p:spTree>
    <p:extLst>
      <p:ext uri="{BB962C8B-B14F-4D97-AF65-F5344CB8AC3E}">
        <p14:creationId xmlns:p14="http://schemas.microsoft.com/office/powerpoint/2010/main" val="2506613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14</a:t>
            </a:fld>
            <a:endParaRPr lang="zh-TW" altLang="en-US"/>
          </a:p>
        </p:txBody>
      </p:sp>
    </p:spTree>
    <p:extLst>
      <p:ext uri="{BB962C8B-B14F-4D97-AF65-F5344CB8AC3E}">
        <p14:creationId xmlns:p14="http://schemas.microsoft.com/office/powerpoint/2010/main" val="410747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16</a:t>
            </a:fld>
            <a:endParaRPr lang="zh-TW" altLang="en-US"/>
          </a:p>
        </p:txBody>
      </p:sp>
    </p:spTree>
    <p:extLst>
      <p:ext uri="{BB962C8B-B14F-4D97-AF65-F5344CB8AC3E}">
        <p14:creationId xmlns:p14="http://schemas.microsoft.com/office/powerpoint/2010/main" val="1592862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17</a:t>
            </a:fld>
            <a:endParaRPr lang="zh-TW" altLang="en-US"/>
          </a:p>
        </p:txBody>
      </p:sp>
    </p:spTree>
    <p:extLst>
      <p:ext uri="{BB962C8B-B14F-4D97-AF65-F5344CB8AC3E}">
        <p14:creationId xmlns:p14="http://schemas.microsoft.com/office/powerpoint/2010/main" val="1837836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19</a:t>
            </a:fld>
            <a:endParaRPr lang="zh-TW" altLang="en-US"/>
          </a:p>
        </p:txBody>
      </p:sp>
    </p:spTree>
    <p:extLst>
      <p:ext uri="{BB962C8B-B14F-4D97-AF65-F5344CB8AC3E}">
        <p14:creationId xmlns:p14="http://schemas.microsoft.com/office/powerpoint/2010/main" val="383574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Legal Disclosure NDA">
    <p:spTree>
      <p:nvGrpSpPr>
        <p:cNvPr id="1" name=""/>
        <p:cNvGrpSpPr/>
        <p:nvPr/>
      </p:nvGrpSpPr>
      <p:grpSpPr bwMode="auto">
        <a:xfrm>
          <a:off x="0" y="0"/>
          <a:ext cx="0" cy="0"/>
          <a:chOff x="0" y="0"/>
          <a:chExt cx="0" cy="0"/>
        </a:xfrm>
      </p:grpSpPr>
      <p:sp>
        <p:nvSpPr>
          <p:cNvPr id="2" name="Content Placeholder 2"/>
          <p:cNvSpPr>
            <a:spLocks noGrp="1"/>
          </p:cNvSpPr>
          <p:nvPr/>
        </p:nvSpPr>
        <p:spPr bwMode="auto">
          <a:xfrm>
            <a:off x="438149" y="463062"/>
            <a:ext cx="11315700" cy="5340349"/>
          </a:xfrm>
          <a:prstGeom prst="rect">
            <a:avLst/>
          </a:prstGeom>
        </p:spPr>
        <p:txBody>
          <a:bodyPr vert="horz" lIns="121920" tIns="60960" rIns="121920" bIns="60960" rtlCol="0">
            <a:noAutofit/>
          </a:bodyPr>
          <a:lstStyle>
            <a:lvl1pPr marL="342900" indent="-342900" algn="l" defTabSz="914400">
              <a:spcBef>
                <a:spcPts val="0"/>
              </a:spcBef>
              <a:buFont typeface="Arial"/>
              <a:buChar char="•"/>
              <a:defRPr sz="2400">
                <a:solidFill>
                  <a:schemeClr val="tx1"/>
                </a:solidFill>
                <a:latin typeface="+mn-lt"/>
                <a:ea typeface="+mn-ea"/>
                <a:cs typeface="+mn-cs"/>
              </a:defRPr>
            </a:lvl1pPr>
            <a:lvl2pPr marL="742950" indent="-285750" algn="l" defTabSz="914400">
              <a:spcBef>
                <a:spcPts val="0"/>
              </a:spcBef>
              <a:buFont typeface="Arial"/>
              <a:buChar char="–"/>
              <a:defRPr sz="2000">
                <a:solidFill>
                  <a:schemeClr val="tx1"/>
                </a:solidFill>
                <a:latin typeface="+mn-lt"/>
                <a:ea typeface="+mn-ea"/>
                <a:cs typeface="+mn-cs"/>
              </a:defRPr>
            </a:lvl2pPr>
            <a:lvl3pPr marL="1027113" indent="-228600" algn="l" defTabSz="914400">
              <a:spcBef>
                <a:spcPts val="0"/>
              </a:spcBef>
              <a:buFont typeface="Arial"/>
              <a:buChar char="−"/>
              <a:defRPr sz="1800">
                <a:solidFill>
                  <a:schemeClr val="tx1"/>
                </a:solidFill>
                <a:latin typeface="+mn-lt"/>
                <a:ea typeface="+mn-ea"/>
                <a:cs typeface="+mn-cs"/>
              </a:defRPr>
            </a:lvl3pPr>
            <a:lvl4pPr marL="1600200" indent="-228600" algn="l" defTabSz="914400">
              <a:spcBef>
                <a:spcPts val="0"/>
              </a:spcBef>
              <a:buFont typeface="Arial"/>
              <a:buChar char="–"/>
              <a:defRPr sz="1800">
                <a:solidFill>
                  <a:schemeClr val="tx1"/>
                </a:solidFill>
                <a:latin typeface="+mn-lt"/>
                <a:ea typeface="+mn-ea"/>
                <a:cs typeface="+mn-cs"/>
              </a:defRPr>
            </a:lvl4pPr>
            <a:lvl5pPr marL="2057400" indent="-228600" algn="l" defTabSz="914400">
              <a:spcBef>
                <a:spcPts val="0"/>
              </a:spcBef>
              <a:buFont typeface="Arial"/>
              <a:buChar char="»"/>
              <a:defRPr sz="1800">
                <a:solidFill>
                  <a:schemeClr val="tx1"/>
                </a:solidFill>
                <a:latin typeface="+mn-lt"/>
                <a:ea typeface="+mn-ea"/>
                <a:cs typeface="+mn-cs"/>
              </a:defRPr>
            </a:lvl5pPr>
            <a:lvl6pPr marL="2514600" indent="-228600" algn="l" defTabSz="914400">
              <a:spcBef>
                <a:spcPts val="0"/>
              </a:spcBef>
              <a:buFont typeface="Arial"/>
              <a:buChar char="•"/>
              <a:defRPr sz="1800">
                <a:solidFill>
                  <a:schemeClr val="tx1"/>
                </a:solidFill>
                <a:latin typeface="+mn-lt"/>
                <a:ea typeface="+mn-ea"/>
                <a:cs typeface="+mn-cs"/>
              </a:defRPr>
            </a:lvl6pPr>
            <a:lvl7pPr marL="2971800" indent="-228600" algn="l" defTabSz="914400">
              <a:spcBef>
                <a:spcPts val="0"/>
              </a:spcBef>
              <a:buFont typeface="Arial"/>
              <a:buChar char="•"/>
              <a:defRPr sz="1800">
                <a:solidFill>
                  <a:schemeClr val="tx1"/>
                </a:solidFill>
                <a:latin typeface="+mn-lt"/>
                <a:ea typeface="+mn-ea"/>
                <a:cs typeface="+mn-cs"/>
              </a:defRPr>
            </a:lvl7pPr>
            <a:lvl8pPr marL="3429000" indent="-228600" algn="l" defTabSz="914400">
              <a:spcBef>
                <a:spcPts val="0"/>
              </a:spcBef>
              <a:buFont typeface="Arial"/>
              <a:buChar char="•"/>
              <a:defRPr sz="1800">
                <a:solidFill>
                  <a:schemeClr val="tx1"/>
                </a:solidFill>
                <a:latin typeface="+mn-lt"/>
                <a:ea typeface="+mn-ea"/>
                <a:cs typeface="+mn-cs"/>
              </a:defRPr>
            </a:lvl8pPr>
            <a:lvl9pPr marL="3886200" indent="-228600" algn="l" defTabSz="914400">
              <a:spcBef>
                <a:spcPts val="0"/>
              </a:spcBef>
              <a:buFont typeface="Arial"/>
              <a:buChar char="•"/>
              <a:defRPr sz="1800">
                <a:solidFill>
                  <a:schemeClr val="tx1"/>
                </a:solidFill>
                <a:latin typeface="+mn-lt"/>
                <a:ea typeface="+mn-ea"/>
                <a:cs typeface="+mn-cs"/>
              </a:defRPr>
            </a:lvl9pPr>
          </a:lstStyle>
          <a:p>
            <a:pPr>
              <a:buNone/>
              <a:defRPr/>
            </a:pPr>
            <a:r>
              <a:rPr sz="3200" b="1">
                <a:solidFill>
                  <a:schemeClr val="tx1"/>
                </a:solidFill>
              </a:rPr>
              <a:t>CONFIDENTIAL INFORMATION</a:t>
            </a:r>
            <a:endParaRPr/>
          </a:p>
          <a:p>
            <a:pPr marL="0" indent="0">
              <a:buNone/>
              <a:defRPr/>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endParaRPr/>
          </a:p>
          <a:p>
            <a:pPr>
              <a:buNone/>
              <a:defRPr/>
            </a:pPr>
            <a:r>
              <a:rPr>
                <a:solidFill>
                  <a:schemeClr val="tx1"/>
                </a:solidFill>
              </a:rPr>
              <a:t> </a:t>
            </a:r>
            <a:endParaRPr/>
          </a:p>
          <a:p>
            <a:pPr>
              <a:buNone/>
              <a:defRPr/>
            </a:pPr>
            <a:r>
              <a:rPr sz="3200" b="1">
                <a:solidFill>
                  <a:schemeClr val="tx1"/>
                </a:solidFill>
              </a:rPr>
              <a:t>IMPORTANT NOTICE</a:t>
            </a:r>
            <a:endParaRPr/>
          </a:p>
          <a:p>
            <a:pPr marL="0" indent="0">
              <a:buNone/>
              <a:defRPr/>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endParaRPr/>
          </a:p>
        </p:txBody>
      </p:sp>
      <p:sp>
        <p:nvSpPr>
          <p:cNvPr id="3"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Title Subtitle and Content Gray Bar">
    <p:spTree>
      <p:nvGrpSpPr>
        <p:cNvPr id="1" name=""/>
        <p:cNvGrpSpPr/>
        <p:nvPr/>
      </p:nvGrpSpPr>
      <p:grpSpPr bwMode="auto">
        <a:xfrm>
          <a:off x="0" y="0"/>
          <a:ext cx="0" cy="0"/>
          <a:chOff x="0" y="0"/>
          <a:chExt cx="0" cy="0"/>
        </a:xfrm>
      </p:grpSpPr>
      <p:sp>
        <p:nvSpPr>
          <p:cNvPr id="7" name="Rectangle 6"/>
          <p:cNvSpPr/>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nvPr>
        </p:nvSpPr>
        <p:spPr bwMode="auto">
          <a:xfrm>
            <a:off x="456555" y="1554480"/>
            <a:ext cx="11278243" cy="4846320"/>
          </a:xfrm>
        </p:spPr>
        <p:txBody>
          <a:bodyPr vert="horz" lIns="91440" tIns="45720" rIns="91440" bIns="45720" rtlCol="0">
            <a:noAutofit/>
          </a:bodyPr>
          <a:lstStyle>
            <a:lvl1pPr>
              <a:defRPr/>
            </a:lvl1pPr>
            <a:lvl2pPr>
              <a:defRPr/>
            </a:lvl2pPr>
            <a:lvl3pPr>
              <a:defRPr/>
            </a:lvl3pPr>
            <a:lvl4pPr>
              <a:defRPr/>
            </a:lvl4pPr>
            <a:lvl5pPr>
              <a:defRPr/>
            </a:lvl5pPr>
            <a:lvl6pPr>
              <a:defRPr/>
            </a:lvl6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4"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itle and Content Gray Bar">
    <p:spTree>
      <p:nvGrpSpPr>
        <p:cNvPr id="1" name=""/>
        <p:cNvGrpSpPr/>
        <p:nvPr/>
      </p:nvGrpSpPr>
      <p:grpSpPr bwMode="auto">
        <a:xfrm>
          <a:off x="0" y="0"/>
          <a:ext cx="0" cy="0"/>
          <a:chOff x="0" y="0"/>
          <a:chExt cx="0" cy="0"/>
        </a:xfrm>
      </p:grpSpPr>
      <p:sp>
        <p:nvSpPr>
          <p:cNvPr id="7" name="Rectangle 6"/>
          <p:cNvSpPr/>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nvPr>
        </p:nvSpPr>
        <p:spPr bwMode="auto">
          <a:xfrm>
            <a:off x="456555" y="1554480"/>
            <a:ext cx="11278243" cy="4846320"/>
          </a:xfrm>
        </p:spPr>
        <p:txBody>
          <a:bodyPr vert="horz" lIns="91440" tIns="45720" rIns="91440" bIns="45720" rtlCol="0">
            <a:noAutofit/>
          </a:bodyPr>
          <a:lstStyle>
            <a:lvl1pPr>
              <a:defRPr/>
            </a:lvl1pPr>
            <a:lvl2pPr>
              <a:defRPr/>
            </a:lvl2pPr>
            <a:lvl3pPr>
              <a:defRPr/>
            </a:lvl3pPr>
            <a:lvl4pPr>
              <a:defRPr/>
            </a:lvl4pPr>
            <a:lvl5pPr>
              <a:defRPr/>
            </a:lvl5pPr>
            <a:lvl6pPr>
              <a:defRPr/>
            </a:lvl6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Two Content Subtitle">
    <p:bg>
      <p:bgRef idx="1001">
        <a:schemeClr val="bg1"/>
      </p:bgRef>
    </p:bg>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p:txBody>
          <a:bodyPr/>
          <a:lstStyle/>
          <a:p>
            <a:pPr>
              <a:defRPr/>
            </a:pPr>
            <a:r>
              <a:t>Click to Add a Title</a:t>
            </a:r>
          </a:p>
        </p:txBody>
      </p:sp>
      <p:sp>
        <p:nvSpPr>
          <p:cNvPr id="3" name="Content Placeholder 2"/>
          <p:cNvSpPr>
            <a:spLocks noGrp="1"/>
          </p:cNvSpPr>
          <p:nvPr>
            <p:ph sz="half" idx="1" hasCustomPrompt="1"/>
          </p:nvPr>
        </p:nvSpPr>
        <p:spPr bwMode="auto">
          <a:xfrm>
            <a:off x="456555" y="1554480"/>
            <a:ext cx="5525116" cy="4846320"/>
          </a:xfrm>
        </p:spPr>
        <p:txBody>
          <a:bodyPr vert="horz" lIns="91440" tIns="45720" rIns="91440" bIns="45720" rtlCol="0">
            <a:noAutofit/>
          </a:bodyPr>
          <a:lstStyle>
            <a:lvl1pPr>
              <a:defRPr/>
            </a:lvl1pPr>
            <a:lvl2pPr>
              <a:defRPr/>
            </a:lvl2pPr>
            <a:lvl3pPr>
              <a:defRPr/>
            </a:lvl3pPr>
            <a:lvl4pPr>
              <a:defRPr/>
            </a:lvl4pPr>
            <a:lvl5pPr>
              <a:defRPr/>
            </a:lvl5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4" name="Content Placeholder 3"/>
          <p:cNvSpPr>
            <a:spLocks noGrp="1"/>
          </p:cNvSpPr>
          <p:nvPr>
            <p:ph sz="half" idx="2" hasCustomPrompt="1"/>
          </p:nvPr>
        </p:nvSpPr>
        <p:spPr bwMode="auto">
          <a:xfrm>
            <a:off x="6209681" y="1554480"/>
            <a:ext cx="5525116" cy="4846320"/>
          </a:xfrm>
        </p:spPr>
        <p:txBody>
          <a:bodyPr vert="horz" lIns="91440" tIns="45720" rIns="91440" bIns="45720" rtlCol="0">
            <a:noAutofit/>
          </a:bodyPr>
          <a:lstStyle>
            <a:lvl1pPr>
              <a:defRPr/>
            </a:lvl1pPr>
            <a:lvl2pPr>
              <a:defRPr/>
            </a:lvl2pPr>
            <a:lvl3pPr>
              <a:defRPr/>
            </a:lvl3pPr>
            <a:lvl4pPr>
              <a:defRPr/>
            </a:lvl4pPr>
            <a:lvl5pPr>
              <a:defRPr/>
            </a:lvl5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5"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6"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Title Subtitle Content Gray Bar">
    <p:spTree>
      <p:nvGrpSpPr>
        <p:cNvPr id="1" name=""/>
        <p:cNvGrpSpPr/>
        <p:nvPr/>
      </p:nvGrpSpPr>
      <p:grpSpPr bwMode="auto">
        <a:xfrm>
          <a:off x="0" y="0"/>
          <a:ext cx="0" cy="0"/>
          <a:chOff x="0" y="0"/>
          <a:chExt cx="0" cy="0"/>
        </a:xfrm>
      </p:grpSpPr>
      <p:sp>
        <p:nvSpPr>
          <p:cNvPr id="3" name="Rectangle 2"/>
          <p:cNvSpPr/>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nvPr>
        </p:nvSpPr>
        <p:spPr bwMode="auto">
          <a:xfrm>
            <a:off x="456555" y="1554480"/>
            <a:ext cx="7772400" cy="4846320"/>
          </a:xfrm>
        </p:spPr>
        <p:txBody>
          <a:bodyPr vert="horz" lIns="91440" tIns="45720" rIns="91440" bIns="45720" rtlCol="0">
            <a:noAutofit/>
          </a:bodyPr>
          <a:lstStyle>
            <a:lvl1pPr>
              <a:defRPr/>
            </a:lvl1pPr>
            <a:lvl2pPr>
              <a:defRPr/>
            </a:lvl2pPr>
            <a:lvl3pPr>
              <a:defRPr/>
            </a:lvl3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6" name="Content Placeholder 7"/>
          <p:cNvSpPr>
            <a:spLocks noGrp="1"/>
          </p:cNvSpPr>
          <p:nvPr>
            <p:ph sz="quarter" idx="11" hasCustomPrompt="1"/>
          </p:nvPr>
        </p:nvSpPr>
        <p:spPr bwMode="auto">
          <a:xfrm>
            <a:off x="8763322" y="686390"/>
            <a:ext cx="3200400" cy="5700328"/>
          </a:xfrm>
        </p:spPr>
        <p:txBody>
          <a:bodyPr anchor="ctr"/>
          <a:lstStyle>
            <a:lvl1pPr marL="173736" indent="-173736">
              <a:spcBef>
                <a:spcPts val="600"/>
              </a:spcBef>
              <a:buFont typeface="Arial"/>
              <a:buChar char="•"/>
              <a:defRPr sz="2000"/>
            </a:lvl1pPr>
            <a:lvl2pPr marL="512064" indent="-219456">
              <a:spcBef>
                <a:spcPts val="600"/>
              </a:spcBef>
              <a:buFont typeface="Arial"/>
              <a:buChar char="–"/>
              <a:defRPr/>
            </a:lvl2pPr>
            <a:lvl3pPr marL="804672" indent="-228600">
              <a:spcBef>
                <a:spcPts val="600"/>
              </a:spcBef>
              <a:buFont typeface="Arial"/>
              <a:buChar char="–"/>
              <a:defRPr/>
            </a:lvl3pPr>
            <a:lvl4pPr marL="1088136" indent="-219456">
              <a:spcBef>
                <a:spcPts val="336"/>
              </a:spcBef>
              <a:buFont typeface="Arial"/>
              <a:buChar char="–"/>
              <a:defRPr/>
            </a:lvl4pPr>
            <a:lvl5pPr marL="1088136" indent="-219456">
              <a:spcBef>
                <a:spcPts val="336"/>
              </a:spcBef>
              <a:buFont typeface="Arial"/>
              <a:buChar char="–"/>
              <a:defRPr/>
            </a:lvl5pPr>
            <a:lvl6pPr marL="1088136" indent="-219456">
              <a:spcBef>
                <a:spcPts val="336"/>
              </a:spcBef>
              <a:buFont typeface="Arial"/>
              <a:buChar char="–"/>
              <a:defRPr/>
            </a:lvl6pPr>
            <a:lvl7pPr marL="1088136" indent="-219456">
              <a:spcBef>
                <a:spcPts val="336"/>
              </a:spcBef>
              <a:buFont typeface="Arial"/>
              <a:buChar char="–"/>
              <a:defRPr/>
            </a:lvl7pPr>
            <a:lvl8pPr marL="1088136" indent="-219456">
              <a:spcBef>
                <a:spcPts val="336"/>
              </a:spcBef>
              <a:buFont typeface="Arial"/>
              <a:buChar char="–"/>
              <a:defRPr/>
            </a:lvl8pPr>
            <a:lvl9pPr marL="1088136" indent="-219456">
              <a:spcBef>
                <a:spcPts val="336"/>
              </a:spcBef>
              <a:buFont typeface="Arial"/>
              <a:buChar char="–"/>
              <a:defRPr/>
            </a:lvl9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a:p>
            <a:pPr lvl="5">
              <a:defRPr/>
            </a:pPr>
            <a:r>
              <a:t>Sixth level</a:t>
            </a:r>
          </a:p>
          <a:p>
            <a:pPr lvl="6">
              <a:defRPr/>
            </a:pPr>
            <a:r>
              <a:t>Seventh level</a:t>
            </a:r>
          </a:p>
          <a:p>
            <a:pPr lvl="7">
              <a:defRPr/>
            </a:pPr>
            <a:r>
              <a:t>Eighth level</a:t>
            </a:r>
          </a:p>
          <a:p>
            <a:pPr lvl="8">
              <a:defRPr/>
            </a:pPr>
            <a:r>
              <a:t>Ninth level</a:t>
            </a:r>
          </a:p>
        </p:txBody>
      </p:sp>
      <p:sp>
        <p:nvSpPr>
          <p:cNvPr id="7" name="Text Placeholder 6"/>
          <p:cNvSpPr>
            <a:spLocks noGrp="1"/>
          </p:cNvSpPr>
          <p:nvPr>
            <p:ph type="body" sz="quarter" idx="12" hasCustomPrompt="1"/>
          </p:nvPr>
        </p:nvSpPr>
        <p:spPr bwMode="auto">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8" name="TextBox 7"/>
          <p:cNvSpPr txBox="1"/>
          <p:nvPr/>
        </p:nvSpPr>
        <p:spPr bwMode="auto">
          <a:xfrm>
            <a:off x="10293026" y="6605399"/>
            <a:ext cx="1353017" cy="215444"/>
          </a:xfrm>
          <a:prstGeom prst="rect">
            <a:avLst/>
          </a:prstGeom>
          <a:noFill/>
        </p:spPr>
        <p:txBody>
          <a:bodyPr wrap="square" rtlCol="0">
            <a:spAutoFit/>
          </a:bodyPr>
          <a:lstStyle/>
          <a:p>
            <a:pPr>
              <a:defRPr/>
            </a:pPr>
            <a:r>
              <a:rPr sz="800">
                <a:solidFill>
                  <a:schemeClr val="tx1">
                    <a:lumMod val="50000"/>
                    <a:lumOff val="50000"/>
                  </a:schemeClr>
                </a:solidFill>
              </a:rPr>
              <a:t>© 20</a:t>
            </a:r>
            <a:r>
              <a:rPr lang="en-US" sz="800">
                <a:solidFill>
                  <a:schemeClr val="tx1">
                    <a:lumMod val="50000"/>
                    <a:lumOff val="50000"/>
                  </a:schemeClr>
                </a:solidFill>
              </a:rPr>
              <a:t>22</a:t>
            </a:r>
            <a:r>
              <a:rPr sz="800">
                <a:solidFill>
                  <a:schemeClr val="tx1">
                    <a:lumMod val="50000"/>
                    <a:lumOff val="50000"/>
                  </a:schemeClr>
                </a:solidFill>
              </a:rPr>
              <a:t> Synopsys, Inc. </a:t>
            </a:r>
            <a:endParaRPr/>
          </a:p>
        </p:txBody>
      </p:sp>
      <p:sp>
        <p:nvSpPr>
          <p:cNvPr id="9" name="TextBox 8"/>
          <p:cNvSpPr txBox="1"/>
          <p:nvPr/>
        </p:nvSpPr>
        <p:spPr bwMode="auto">
          <a:xfrm>
            <a:off x="11308403" y="6605399"/>
            <a:ext cx="853440" cy="215444"/>
          </a:xfrm>
          <a:prstGeom prst="rect">
            <a:avLst/>
          </a:prstGeom>
          <a:noFill/>
        </p:spPr>
        <p:txBody>
          <a:bodyPr wrap="square" rtlCol="0">
            <a:spAutoFit/>
          </a:bodyPr>
          <a:lstStyle/>
          <a:p>
            <a:pPr algn="ctr">
              <a:defRPr/>
            </a:pPr>
            <a:fld id="{CAE2347F-76BC-4690-80B5-B24BA0EA7B0A}" type="slidenum">
              <a:rPr sz="800">
                <a:solidFill>
                  <a:schemeClr val="tx1">
                    <a:lumMod val="50000"/>
                    <a:lumOff val="50000"/>
                  </a:schemeClr>
                </a:solidFill>
              </a:rPr>
              <a:pPr algn="ctr">
                <a:defRPr/>
              </a:pPr>
              <a:t>‹#›</a:t>
            </a:fld>
            <a:endParaRPr sz="800">
              <a:solidFill>
                <a:schemeClr val="tx1">
                  <a:lumMod val="50000"/>
                  <a:lumOff val="50000"/>
                </a:schemeClr>
              </a:solidFill>
            </a:endParaRPr>
          </a:p>
        </p:txBody>
      </p:sp>
      <p:sp>
        <p:nvSpPr>
          <p:cNvPr id="2" name="Title 1"/>
          <p:cNvSpPr>
            <a:spLocks noGrp="1"/>
          </p:cNvSpPr>
          <p:nvPr>
            <p:ph type="title" hasCustomPrompt="1"/>
          </p:nvPr>
        </p:nvSpPr>
        <p:spPr bwMode="auto">
          <a:xfrm>
            <a:off x="457200" y="0"/>
            <a:ext cx="7772400" cy="1005840"/>
          </a:xfrm>
        </p:spPr>
        <p:txBody>
          <a:bodyPr/>
          <a:lstStyle>
            <a:lvl1pPr>
              <a:defRPr/>
            </a:lvl1pPr>
          </a:lstStyle>
          <a:p>
            <a:pPr>
              <a:defRPr/>
            </a:pPr>
            <a:r>
              <a:t>Click to Add a Title</a:t>
            </a:r>
          </a:p>
        </p:txBody>
      </p:sp>
      <p:sp>
        <p:nvSpPr>
          <p:cNvPr id="10"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hank you">
    <p:spTree>
      <p:nvGrpSpPr>
        <p:cNvPr id="1" name=""/>
        <p:cNvGrpSpPr/>
        <p:nvPr/>
      </p:nvGrpSpPr>
      <p:grpSpPr bwMode="auto">
        <a:xfrm>
          <a:off x="0" y="0"/>
          <a:ext cx="0" cy="0"/>
          <a:chOff x="0" y="0"/>
          <a:chExt cx="0" cy="0"/>
        </a:xfrm>
      </p:grpSpPr>
      <p:pic>
        <p:nvPicPr>
          <p:cNvPr id="6" name="Picture 5"/>
          <p:cNvPicPr>
            <a:picLocks noChangeAspect="1"/>
          </p:cNvPicPr>
          <p:nvPr/>
        </p:nvPicPr>
        <p:blipFill>
          <a:blip r:embed="rId2"/>
          <a:stretch/>
        </p:blipFill>
        <p:spPr bwMode="auto">
          <a:xfrm>
            <a:off x="0" y="3909847"/>
            <a:ext cx="12192000" cy="2948153"/>
          </a:xfrm>
          <a:prstGeom prst="rect">
            <a:avLst/>
          </a:prstGeom>
        </p:spPr>
      </p:pic>
      <p:sp>
        <p:nvSpPr>
          <p:cNvPr id="8" name="TextBox 7"/>
          <p:cNvSpPr txBox="1"/>
          <p:nvPr/>
        </p:nvSpPr>
        <p:spPr bwMode="auto">
          <a:xfrm>
            <a:off x="3333602" y="2619969"/>
            <a:ext cx="5524797" cy="923330"/>
          </a:xfrm>
          <a:prstGeom prst="rect">
            <a:avLst/>
          </a:prstGeom>
          <a:noFill/>
        </p:spPr>
        <p:txBody>
          <a:bodyPr wrap="square" rtlCol="0">
            <a:spAutoFit/>
          </a:bodyPr>
          <a:lstStyle/>
          <a:p>
            <a:pPr algn="ctr">
              <a:defRPr/>
            </a:pPr>
            <a:r>
              <a:rPr sz="5400" b="1">
                <a:solidFill>
                  <a:schemeClr val="accent1"/>
                </a:solidFill>
              </a:rPr>
              <a:t>Thank You</a:t>
            </a:r>
            <a:endParaRPr/>
          </a:p>
        </p:txBody>
      </p:sp>
      <p:pic>
        <p:nvPicPr>
          <p:cNvPr id="5" name="Graphic 4"/>
          <p:cNvPicPr>
            <a:picLocks noChangeAspect="1"/>
          </p:cNvPicPr>
          <p:nvPr userDrawn="1"/>
        </p:nvPicPr>
        <p:blipFill>
          <a:blip r:embed="rId3"/>
          <a:stretch/>
        </p:blipFill>
        <p:spPr bwMode="auto">
          <a:xfrm>
            <a:off x="10153577" y="347267"/>
            <a:ext cx="1829194" cy="584326"/>
          </a:xfrm>
          <a:prstGeom prst="rect">
            <a:avLst/>
          </a:prstGeom>
        </p:spPr>
      </p:pic>
      <p:pic>
        <p:nvPicPr>
          <p:cNvPr id="9" name="Picture 8" descr="Logo&#10;&#10;Description automatically generated"/>
          <p:cNvPicPr>
            <a:picLocks noChangeAspect="1"/>
          </p:cNvPicPr>
          <p:nvPr userDrawn="1"/>
        </p:nvPicPr>
        <p:blipFill>
          <a:blip r:embed="rId4"/>
          <a:stretch/>
        </p:blipFill>
        <p:spPr bwMode="auto">
          <a:xfrm>
            <a:off x="209228" y="344036"/>
            <a:ext cx="1776329" cy="69022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End logo">
    <p:spTree>
      <p:nvGrpSpPr>
        <p:cNvPr id="1" name=""/>
        <p:cNvGrpSpPr/>
        <p:nvPr/>
      </p:nvGrpSpPr>
      <p:grpSpPr bwMode="auto">
        <a:xfrm>
          <a:off x="0" y="0"/>
          <a:ext cx="0" cy="0"/>
          <a:chOff x="0" y="0"/>
          <a:chExt cx="0" cy="0"/>
        </a:xfrm>
      </p:grpSpPr>
      <p:pic>
        <p:nvPicPr>
          <p:cNvPr id="4" name="Graphic 3"/>
          <p:cNvPicPr>
            <a:picLocks noChangeAspect="1"/>
          </p:cNvPicPr>
          <p:nvPr/>
        </p:nvPicPr>
        <p:blipFill>
          <a:blip r:embed="rId2"/>
          <a:stretch/>
        </p:blipFill>
        <p:spPr bwMode="auto">
          <a:xfrm>
            <a:off x="4068674" y="2760785"/>
            <a:ext cx="4183610" cy="133643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32234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Synopsys Title Slide">
    <p:spTree>
      <p:nvGrpSpPr>
        <p:cNvPr id="1" name=""/>
        <p:cNvGrpSpPr/>
        <p:nvPr/>
      </p:nvGrpSpPr>
      <p:grpSpPr bwMode="auto">
        <a:xfrm>
          <a:off x="0" y="0"/>
          <a:ext cx="0" cy="0"/>
          <a:chOff x="0" y="0"/>
          <a:chExt cx="0" cy="0"/>
        </a:xfrm>
      </p:grpSpPr>
      <p:pic>
        <p:nvPicPr>
          <p:cNvPr id="12" name="Picture 11"/>
          <p:cNvPicPr>
            <a:picLocks noChangeAspect="1"/>
          </p:cNvPicPr>
          <p:nvPr/>
        </p:nvPicPr>
        <p:blipFill>
          <a:blip r:embed="rId2"/>
          <a:stretch/>
        </p:blipFill>
        <p:spPr bwMode="auto">
          <a:xfrm>
            <a:off x="0" y="3909847"/>
            <a:ext cx="12192000" cy="2948153"/>
          </a:xfrm>
          <a:prstGeom prst="rect">
            <a:avLst/>
          </a:prstGeom>
        </p:spPr>
      </p:pic>
      <p:sp>
        <p:nvSpPr>
          <p:cNvPr id="8" name="Text Placeholder 15"/>
          <p:cNvSpPr>
            <a:spLocks noGrp="1"/>
          </p:cNvSpPr>
          <p:nvPr>
            <p:ph type="body" sz="quarter" idx="10" hasCustomPrompt="1"/>
          </p:nvPr>
        </p:nvSpPr>
        <p:spPr bwMode="auto">
          <a:xfrm>
            <a:off x="456698" y="3981717"/>
            <a:ext cx="6333569" cy="731520"/>
          </a:xfrm>
        </p:spPr>
        <p:txBody>
          <a:bodyPr anchor="b">
            <a:normAutofit/>
          </a:bodyPr>
          <a:lstStyle>
            <a:lvl1pPr marL="0" indent="0" algn="l">
              <a:buNone/>
              <a:defRPr sz="2400">
                <a:solidFill>
                  <a:schemeClr val="tx1"/>
                </a:solidFill>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defRPr/>
            </a:pPr>
            <a:r>
              <a:t>Click to </a:t>
            </a:r>
            <a:r>
              <a:rPr lang="en-US"/>
              <a:t>A</a:t>
            </a:r>
            <a:r>
              <a:t>dd Name and Title</a:t>
            </a:r>
          </a:p>
        </p:txBody>
      </p:sp>
      <p:sp>
        <p:nvSpPr>
          <p:cNvPr id="9" name="Text Placeholder 18"/>
          <p:cNvSpPr>
            <a:spLocks noGrp="1"/>
          </p:cNvSpPr>
          <p:nvPr>
            <p:ph type="body" sz="quarter" idx="11" hasCustomPrompt="1"/>
          </p:nvPr>
        </p:nvSpPr>
        <p:spPr bwMode="auto">
          <a:xfrm>
            <a:off x="456555" y="4724812"/>
            <a:ext cx="6333569" cy="396815"/>
          </a:xfrm>
        </p:spPr>
        <p:txBody>
          <a:bodyPr anchor="b">
            <a:normAutofit/>
          </a:bodyPr>
          <a:lstStyle>
            <a:lvl1pPr algn="l">
              <a:buNone/>
              <a:defRPr sz="2000">
                <a:solidFill>
                  <a:schemeClr val="tx1"/>
                </a:solidFill>
              </a:defRPr>
            </a:lvl1pPr>
          </a:lstStyle>
          <a:p>
            <a:pPr lvl="0">
              <a:defRPr/>
            </a:pPr>
            <a:r>
              <a:t>Click to</a:t>
            </a:r>
            <a:r>
              <a:rPr lang="en-US"/>
              <a:t> Add a </a:t>
            </a:r>
            <a:r>
              <a:t>Date</a:t>
            </a:r>
          </a:p>
        </p:txBody>
      </p:sp>
      <p:sp>
        <p:nvSpPr>
          <p:cNvPr id="21" name="Subtitle 2"/>
          <p:cNvSpPr>
            <a:spLocks noGrp="1"/>
          </p:cNvSpPr>
          <p:nvPr>
            <p:ph type="subTitle" idx="1" hasCustomPrompt="1"/>
          </p:nvPr>
        </p:nvSpPr>
        <p:spPr bwMode="auto">
          <a:xfrm>
            <a:off x="456556" y="2982484"/>
            <a:ext cx="11278565" cy="990600"/>
          </a:xfrm>
        </p:spPr>
        <p:txBody>
          <a:bodyPr>
            <a:normAutofit/>
          </a:bodyPr>
          <a:lstStyle>
            <a:lvl1pPr marL="0" indent="0" algn="l">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t>Click to </a:t>
            </a:r>
            <a:r>
              <a:rPr lang="en-US"/>
              <a:t>a</a:t>
            </a:r>
            <a:r>
              <a:t>dd a </a:t>
            </a:r>
            <a:r>
              <a:rPr lang="en-US"/>
              <a:t>s</a:t>
            </a:r>
            <a:r>
              <a:t>ubtitle</a:t>
            </a:r>
          </a:p>
        </p:txBody>
      </p:sp>
      <p:sp>
        <p:nvSpPr>
          <p:cNvPr id="22" name="Title 1"/>
          <p:cNvSpPr>
            <a:spLocks noGrp="1"/>
          </p:cNvSpPr>
          <p:nvPr>
            <p:ph type="ctrTitle" hasCustomPrompt="1"/>
          </p:nvPr>
        </p:nvSpPr>
        <p:spPr bwMode="auto">
          <a:xfrm>
            <a:off x="456555" y="1147394"/>
            <a:ext cx="11278567" cy="1828800"/>
          </a:xfrm>
        </p:spPr>
        <p:txBody>
          <a:bodyPr anchor="b">
            <a:normAutofit/>
          </a:bodyPr>
          <a:lstStyle>
            <a:lvl1pPr algn="l">
              <a:defRPr sz="3600">
                <a:solidFill>
                  <a:schemeClr val="accent1"/>
                </a:solidFill>
              </a:defRPr>
            </a:lvl1pPr>
          </a:lstStyle>
          <a:p>
            <a:pPr>
              <a:defRPr/>
            </a:pPr>
            <a:r>
              <a:t>Click to Add a Title</a:t>
            </a:r>
          </a:p>
        </p:txBody>
      </p:sp>
      <p:pic>
        <p:nvPicPr>
          <p:cNvPr id="10" name="Graphic 9"/>
          <p:cNvPicPr>
            <a:picLocks noChangeAspect="1"/>
          </p:cNvPicPr>
          <p:nvPr/>
        </p:nvPicPr>
        <p:blipFill>
          <a:blip r:embed="rId3"/>
          <a:stretch/>
        </p:blipFill>
        <p:spPr bwMode="auto">
          <a:xfrm>
            <a:off x="10153577" y="347267"/>
            <a:ext cx="1829194" cy="584326"/>
          </a:xfrm>
          <a:prstGeom prst="rect">
            <a:avLst/>
          </a:prstGeom>
        </p:spPr>
      </p:pic>
      <p:pic>
        <p:nvPicPr>
          <p:cNvPr id="3" name="Picture 2" descr="Logo&#10;&#10;Description automatically generated"/>
          <p:cNvPicPr>
            <a:picLocks noChangeAspect="1"/>
          </p:cNvPicPr>
          <p:nvPr userDrawn="1"/>
        </p:nvPicPr>
        <p:blipFill>
          <a:blip r:embed="rId4"/>
          <a:stretch/>
        </p:blipFill>
        <p:spPr bwMode="auto">
          <a:xfrm>
            <a:off x="209228" y="344036"/>
            <a:ext cx="1776329" cy="6902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Agenda">
    <p:spTree>
      <p:nvGrpSpPr>
        <p:cNvPr id="1" name=""/>
        <p:cNvGrpSpPr/>
        <p:nvPr/>
      </p:nvGrpSpPr>
      <p:grpSpPr bwMode="auto">
        <a:xfrm>
          <a:off x="0" y="0"/>
          <a:ext cx="0" cy="0"/>
          <a:chOff x="0" y="0"/>
          <a:chExt cx="0" cy="0"/>
        </a:xfrm>
      </p:grpSpPr>
      <p:sp>
        <p:nvSpPr>
          <p:cNvPr id="5" name="Rectangle 4"/>
          <p:cNvSpPr/>
          <p:nvPr/>
        </p:nvSpPr>
        <p:spPr bwMode="auto">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a:p>
        </p:txBody>
      </p:sp>
      <p:sp>
        <p:nvSpPr>
          <p:cNvPr id="2" name="Title 1"/>
          <p:cNvSpPr>
            <a:spLocks noGrp="1"/>
          </p:cNvSpPr>
          <p:nvPr>
            <p:ph type="title" hasCustomPrompt="1"/>
          </p:nvPr>
        </p:nvSpPr>
        <p:spPr bwMode="auto">
          <a:xfrm>
            <a:off x="456876" y="921262"/>
            <a:ext cx="10319341" cy="1368459"/>
          </a:xfrm>
        </p:spPr>
        <p:txBody>
          <a:bodyPr anchor="ctr">
            <a:normAutofit/>
          </a:bodyPr>
          <a:lstStyle>
            <a:lvl1pPr>
              <a:defRPr sz="3600">
                <a:solidFill>
                  <a:schemeClr val="accent1"/>
                </a:solidFill>
              </a:defRPr>
            </a:lvl1pPr>
          </a:lstStyle>
          <a:p>
            <a:pPr>
              <a:defRPr/>
            </a:pPr>
            <a:r>
              <a:t>Click to add Agenda</a:t>
            </a:r>
            <a:r>
              <a:rPr lang="en-US"/>
              <a:t> Title</a:t>
            </a:r>
            <a:endParaRPr/>
          </a:p>
        </p:txBody>
      </p:sp>
      <p:sp>
        <p:nvSpPr>
          <p:cNvPr id="7" name="Text Placeholder 6"/>
          <p:cNvSpPr>
            <a:spLocks noGrp="1"/>
          </p:cNvSpPr>
          <p:nvPr>
            <p:ph type="body" sz="quarter" idx="10" hasCustomPrompt="1"/>
          </p:nvPr>
        </p:nvSpPr>
        <p:spPr bwMode="auto">
          <a:xfrm>
            <a:off x="456876" y="2409824"/>
            <a:ext cx="11278243" cy="3990976"/>
          </a:xfrm>
        </p:spPr>
        <p:txBody>
          <a:bodyPr>
            <a:normAutofit/>
          </a:bodyPr>
          <a:lstStyle>
            <a:lvl1pPr marL="228600" indent="-228600">
              <a:spcBef>
                <a:spcPts val="600"/>
              </a:spcBef>
              <a:spcAft>
                <a:spcPts val="0"/>
              </a:spcAft>
              <a:buClr>
                <a:schemeClr val="tx1"/>
              </a:buClr>
              <a:buFont typeface="Arial"/>
              <a:buChar char="•"/>
              <a:defRPr sz="2800">
                <a:solidFill>
                  <a:schemeClr val="tx1"/>
                </a:solidFill>
              </a:defRPr>
            </a:lvl1pPr>
            <a:lvl2pPr marL="512064" indent="-219456">
              <a:buClr>
                <a:schemeClr val="tx1"/>
              </a:buClr>
              <a:buFont typeface="Arial"/>
              <a:buChar char="•"/>
              <a:defRPr sz="2400">
                <a:solidFill>
                  <a:schemeClr val="tx1"/>
                </a:solidFill>
              </a:defRPr>
            </a:lvl2pPr>
            <a:lvl3pPr marL="804672" indent="-228600">
              <a:buClr>
                <a:schemeClr val="tx1"/>
              </a:buClr>
              <a:buFont typeface="Arial"/>
              <a:buChar char="•"/>
              <a:defRPr sz="2000">
                <a:solidFill>
                  <a:schemeClr val="tx1"/>
                </a:solidFill>
              </a:defRPr>
            </a:lvl3pPr>
            <a:lvl4pPr marL="1088136" indent="-219456">
              <a:buClr>
                <a:schemeClr val="tx1"/>
              </a:buClr>
              <a:buFont typeface="Arial"/>
              <a:buChar char="•"/>
              <a:defRPr sz="1800">
                <a:solidFill>
                  <a:schemeClr val="tx1"/>
                </a:solidFill>
              </a:defRPr>
            </a:lvl4pPr>
            <a:lvl5pPr marL="1088136" indent="-219456">
              <a:buClr>
                <a:schemeClr val="tx1"/>
              </a:buClr>
              <a:buFont typeface="Arial"/>
              <a:buChar char="•"/>
              <a:defRPr sz="1800">
                <a:solidFill>
                  <a:schemeClr val="tx1"/>
                </a:solidFill>
              </a:defRPr>
            </a:lvl5pPr>
            <a:lvl6pPr marL="1088136" indent="-219456">
              <a:buClr>
                <a:schemeClr val="tx1"/>
              </a:buClr>
              <a:buFont typeface="Arial"/>
              <a:buChar char="•"/>
              <a:defRPr sz="1800"/>
            </a:lvl6pPr>
            <a:lvl7pPr marL="1088136" indent="-219456">
              <a:buClr>
                <a:schemeClr val="tx1"/>
              </a:buClr>
              <a:buFont typeface="Arial"/>
              <a:buChar char="•"/>
              <a:defRPr sz="1800"/>
            </a:lvl7pPr>
            <a:lvl8pPr marL="1088136" indent="-219456">
              <a:buClr>
                <a:schemeClr val="tx1"/>
              </a:buClr>
              <a:buFont typeface="Arial"/>
              <a:buChar char="•"/>
              <a:defRPr sz="1800"/>
            </a:lvl8pPr>
            <a:lvl9pPr marL="1088136" indent="-219456">
              <a:buClr>
                <a:schemeClr val="tx1"/>
              </a:buClr>
              <a:buFont typeface="Arial"/>
              <a:buChar char="•"/>
              <a:defRPr sz="1800"/>
            </a:lvl9pPr>
          </a:lstStyle>
          <a:p>
            <a:pPr lvl="0">
              <a:defRPr/>
            </a:pPr>
            <a:r>
              <a:t>Agenda item</a:t>
            </a:r>
          </a:p>
          <a:p>
            <a:pPr lvl="1">
              <a:defRPr/>
            </a:pPr>
            <a:r>
              <a:t>Second level</a:t>
            </a:r>
          </a:p>
          <a:p>
            <a:pPr lvl="2">
              <a:defRPr/>
            </a:pPr>
            <a:r>
              <a:t>Third level</a:t>
            </a:r>
          </a:p>
          <a:p>
            <a:pPr lvl="3">
              <a:defRPr/>
            </a:pPr>
            <a:r>
              <a:t>Fourth level</a:t>
            </a:r>
          </a:p>
          <a:p>
            <a:pPr lvl="4">
              <a:defRPr/>
            </a:pPr>
            <a:r>
              <a:t>Fifth level</a:t>
            </a:r>
          </a:p>
          <a:p>
            <a:pPr lvl="5">
              <a:defRPr/>
            </a:pPr>
            <a:r>
              <a:t>Six</a:t>
            </a:r>
          </a:p>
          <a:p>
            <a:pPr lvl="6">
              <a:defRPr/>
            </a:pPr>
            <a:r>
              <a:t>Seven</a:t>
            </a:r>
          </a:p>
          <a:p>
            <a:pPr lvl="7">
              <a:defRPr/>
            </a:pPr>
            <a:r>
              <a:t>Eight</a:t>
            </a:r>
          </a:p>
          <a:p>
            <a:pPr lvl="8">
              <a:defRPr/>
            </a:pPr>
            <a:r>
              <a:rPr lang="en-US"/>
              <a:t>N</a:t>
            </a:r>
            <a:r>
              <a:t>ine</a:t>
            </a:r>
          </a:p>
        </p:txBody>
      </p:sp>
      <p:pic>
        <p:nvPicPr>
          <p:cNvPr id="8" name="Picture 7"/>
          <p:cNvPicPr>
            <a:picLocks noChangeAspect="1"/>
          </p:cNvPicPr>
          <p:nvPr/>
        </p:nvPicPr>
        <p:blipFill>
          <a:blip r:embed="rId2"/>
          <a:stretch/>
        </p:blipFill>
        <p:spPr bwMode="auto">
          <a:xfrm>
            <a:off x="10829622" y="921262"/>
            <a:ext cx="1362376" cy="1368459"/>
          </a:xfrm>
          <a:prstGeom prst="rect">
            <a:avLst/>
          </a:prstGeom>
        </p:spPr>
      </p:pic>
      <p:sp>
        <p:nvSpPr>
          <p:cNvPr id="6"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8" name="Rectangle 7"/>
          <p:cNvSpPr/>
          <p:nvPr/>
        </p:nvSpPr>
        <p:spPr bwMode="auto">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sz="1800"/>
          </a:p>
        </p:txBody>
      </p:sp>
      <p:pic>
        <p:nvPicPr>
          <p:cNvPr id="9" name="Picture 8"/>
          <p:cNvPicPr>
            <a:picLocks noChangeAspect="1"/>
          </p:cNvPicPr>
          <p:nvPr/>
        </p:nvPicPr>
        <p:blipFill>
          <a:blip r:embed="rId2"/>
          <a:stretch/>
        </p:blipFill>
        <p:spPr bwMode="auto">
          <a:xfrm>
            <a:off x="10856088" y="921262"/>
            <a:ext cx="1339461" cy="3200400"/>
          </a:xfrm>
          <a:prstGeom prst="rect">
            <a:avLst/>
          </a:prstGeom>
        </p:spPr>
      </p:pic>
      <p:sp>
        <p:nvSpPr>
          <p:cNvPr id="2" name="Title 1"/>
          <p:cNvSpPr>
            <a:spLocks noGrp="1"/>
          </p:cNvSpPr>
          <p:nvPr>
            <p:ph type="title" hasCustomPrompt="1"/>
          </p:nvPr>
        </p:nvSpPr>
        <p:spPr bwMode="auto">
          <a:xfrm>
            <a:off x="456877" y="1617298"/>
            <a:ext cx="10319339" cy="1001323"/>
          </a:xfrm>
        </p:spPr>
        <p:txBody>
          <a:bodyPr anchor="b">
            <a:normAutofit/>
          </a:bodyPr>
          <a:lstStyle>
            <a:lvl1pPr>
              <a:defRPr sz="3600">
                <a:solidFill>
                  <a:schemeClr val="accent1"/>
                </a:solidFill>
              </a:defRPr>
            </a:lvl1pPr>
          </a:lstStyle>
          <a:p>
            <a:pPr>
              <a:defRPr/>
            </a:pPr>
            <a:r>
              <a:t>Click to add Section Header</a:t>
            </a:r>
          </a:p>
        </p:txBody>
      </p:sp>
      <p:sp>
        <p:nvSpPr>
          <p:cNvPr id="3" name="Text Placeholder 2"/>
          <p:cNvSpPr>
            <a:spLocks noGrp="1"/>
          </p:cNvSpPr>
          <p:nvPr>
            <p:ph type="body" idx="1" hasCustomPrompt="1"/>
          </p:nvPr>
        </p:nvSpPr>
        <p:spPr bwMode="auto">
          <a:xfrm>
            <a:off x="456877" y="2618620"/>
            <a:ext cx="10319339" cy="1202753"/>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t>Click to </a:t>
            </a:r>
            <a:r>
              <a:rPr lang="en-US"/>
              <a:t>a</a:t>
            </a:r>
            <a:r>
              <a:t>dd a </a:t>
            </a:r>
            <a:r>
              <a:rPr lang="en-US"/>
              <a:t>s</a:t>
            </a:r>
            <a:r>
              <a:t>ubtitle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Title Only">
    <p:spTree>
      <p:nvGrpSpPr>
        <p:cNvPr id="1" name=""/>
        <p:cNvGrpSpPr/>
        <p:nvPr/>
      </p:nvGrpSpPr>
      <p:grpSpPr bwMode="auto">
        <a:xfrm>
          <a:off x="0" y="0"/>
          <a:ext cx="0" cy="0"/>
          <a:chOff x="0" y="0"/>
          <a:chExt cx="0" cy="0"/>
        </a:xfrm>
      </p:grpSpPr>
      <p:sp>
        <p:nvSpPr>
          <p:cNvPr id="3" name="Title 2"/>
          <p:cNvSpPr>
            <a:spLocks noGrp="1"/>
          </p:cNvSpPr>
          <p:nvPr>
            <p:ph type="title" hasCustomPrompt="1"/>
          </p:nvPr>
        </p:nvSpPr>
        <p:spPr bwMode="auto">
          <a:xfrm>
            <a:off x="457200" y="-1"/>
            <a:ext cx="11277922" cy="1005840"/>
          </a:xfrm>
        </p:spPr>
        <p:txBody>
          <a:bodyPr/>
          <a:lstStyle>
            <a:lvl1pPr>
              <a:defRPr/>
            </a:lvl1pPr>
          </a:lstStyle>
          <a:p>
            <a:pPr>
              <a:defRPr/>
            </a:pPr>
            <a:r>
              <a:t>Click to Add a Title</a:t>
            </a:r>
          </a:p>
        </p:txBody>
      </p:sp>
      <p:sp>
        <p:nvSpPr>
          <p:cNvPr id="4"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Title and Subtitle">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p:txBody>
          <a:bodyPr/>
          <a:lstStyle>
            <a:lvl1pPr>
              <a:defRPr/>
            </a:lvl1pPr>
          </a:lstStyle>
          <a:p>
            <a:pPr>
              <a:defRPr/>
            </a:pPr>
            <a:r>
              <a:t>Click to Add a Title</a:t>
            </a:r>
          </a:p>
        </p:txBody>
      </p:sp>
      <p:sp>
        <p:nvSpPr>
          <p:cNvPr id="3"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4"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Title Subtitle and Content">
    <p:spTree>
      <p:nvGrpSpPr>
        <p:cNvPr id="1" name=""/>
        <p:cNvGrpSpPr/>
        <p:nvPr/>
      </p:nvGrpSpPr>
      <p:grpSpPr bwMode="auto">
        <a:xfrm>
          <a:off x="0" y="0"/>
          <a:ext cx="0" cy="0"/>
          <a:chOff x="0" y="0"/>
          <a:chExt cx="0" cy="0"/>
        </a:xfrm>
      </p:grpSpPr>
      <p:sp>
        <p:nvSpPr>
          <p:cNvPr id="3" name="Content Placeholder 2"/>
          <p:cNvSpPr>
            <a:spLocks noGrp="1"/>
          </p:cNvSpPr>
          <p:nvPr>
            <p:ph idx="1" hasCustomPrompt="1"/>
          </p:nvPr>
        </p:nvSpPr>
        <p:spPr bwMode="auto">
          <a:xfrm>
            <a:off x="456555" y="1554480"/>
            <a:ext cx="11278243" cy="4846320"/>
          </a:xfrm>
        </p:spPr>
        <p:txBody>
          <a:bodyPr vert="horz" lIns="91440" tIns="45720" rIns="91440" bIns="45720" rtlCol="0">
            <a:noAutofit/>
          </a:bodyPr>
          <a:lstStyle>
            <a:lvl1pPr>
              <a:defRPr/>
            </a:lvl1pPr>
            <a:lvl2pPr>
              <a:defRPr/>
            </a:lvl2pPr>
            <a:lvl3pPr>
              <a:defRPr/>
            </a:lvl3pPr>
            <a:lvl4pPr>
              <a:defRPr/>
            </a:lvl4pPr>
            <a:lvl5pPr>
              <a:defRPr/>
            </a:lvl5pPr>
            <a:lvl6pPr>
              <a:defRPr/>
            </a:lvl6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4"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r>
              <a:rPr lang="en-US"/>
              <a:t> </a:t>
            </a:r>
            <a:endParaRP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Title and Content">
    <p:spTree>
      <p:nvGrpSpPr>
        <p:cNvPr id="1" name=""/>
        <p:cNvGrpSpPr/>
        <p:nvPr/>
      </p:nvGrpSpPr>
      <p:grpSpPr bwMode="auto">
        <a:xfrm>
          <a:off x="0" y="0"/>
          <a:ext cx="0" cy="0"/>
          <a:chOff x="0" y="0"/>
          <a:chExt cx="0" cy="0"/>
        </a:xfrm>
      </p:grpSpPr>
      <p:sp>
        <p:nvSpPr>
          <p:cNvPr id="3" name="Content Placeholder 2"/>
          <p:cNvSpPr>
            <a:spLocks noGrp="1"/>
          </p:cNvSpPr>
          <p:nvPr>
            <p:ph idx="1" hasCustomPrompt="1"/>
          </p:nvPr>
        </p:nvSpPr>
        <p:spPr bwMode="auto">
          <a:xfrm>
            <a:off x="456555" y="1554480"/>
            <a:ext cx="11278243" cy="4846320"/>
          </a:xfrm>
        </p:spPr>
        <p:txBody>
          <a:bodyPr vert="horz" lIns="91440" tIns="45720" rIns="91440" bIns="45720" rtlCol="0">
            <a:noAutofit/>
          </a:bodyPr>
          <a:lstStyle>
            <a:lvl1pPr>
              <a:defRPr/>
            </a:lvl1pPr>
            <a:lvl2pPr>
              <a:defRPr/>
            </a:lvl2pPr>
            <a:lvl3pPr>
              <a:defRPr/>
            </a:lvl3pPr>
            <a:lvl4pPr>
              <a:defRPr/>
            </a:lvl4pPr>
            <a:lvl5pPr>
              <a:defRPr/>
            </a:lvl5pPr>
            <a:lvl6pPr>
              <a:defRPr/>
            </a:lvl6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Title Subtitle and Gray Bar">
    <p:spTree>
      <p:nvGrpSpPr>
        <p:cNvPr id="1" name=""/>
        <p:cNvGrpSpPr/>
        <p:nvPr/>
      </p:nvGrpSpPr>
      <p:grpSpPr bwMode="auto">
        <a:xfrm>
          <a:off x="0" y="0"/>
          <a:ext cx="0" cy="0"/>
          <a:chOff x="0" y="0"/>
          <a:chExt cx="0" cy="0"/>
        </a:xfrm>
      </p:grpSpPr>
      <p:sp>
        <p:nvSpPr>
          <p:cNvPr id="7" name="Rectangle 6"/>
          <p:cNvSpPr/>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457200" y="0"/>
            <a:ext cx="11277922" cy="1005840"/>
          </a:xfrm>
          <a:prstGeom prst="rect">
            <a:avLst/>
          </a:prstGeom>
        </p:spPr>
        <p:txBody>
          <a:bodyPr vert="horz" lIns="91440" tIns="45720" rIns="91440" bIns="45720" rtlCol="0" anchor="b">
            <a:noAutofit/>
          </a:bodyPr>
          <a:lstStyle/>
          <a:p>
            <a:pPr>
              <a:defRPr/>
            </a:pPr>
            <a:r>
              <a:rPr lang="en-US"/>
              <a:t>Click to edit Master title style</a:t>
            </a:r>
            <a:endParaRPr/>
          </a:p>
        </p:txBody>
      </p:sp>
      <p:sp>
        <p:nvSpPr>
          <p:cNvPr id="3" name="Text Placeholder 2"/>
          <p:cNvSpPr>
            <a:spLocks noGrp="1"/>
          </p:cNvSpPr>
          <p:nvPr>
            <p:ph type="body" idx="1"/>
          </p:nvPr>
        </p:nvSpPr>
        <p:spPr bwMode="auto">
          <a:xfrm>
            <a:off x="456555" y="1554480"/>
            <a:ext cx="11278243" cy="4846320"/>
          </a:xfrm>
          <a:prstGeom prst="rect">
            <a:avLst/>
          </a:prstGeom>
        </p:spPr>
        <p:txBody>
          <a:bodyPr vert="horz" lIns="91440" tIns="45720" rIns="91440" bIns="45720" rtlCol="0">
            <a:no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 name="TextBox 7"/>
          <p:cNvSpPr txBox="1"/>
          <p:nvPr/>
        </p:nvSpPr>
        <p:spPr bwMode="auto">
          <a:xfrm>
            <a:off x="10293026" y="6605399"/>
            <a:ext cx="1353017" cy="215444"/>
          </a:xfrm>
          <a:prstGeom prst="rect">
            <a:avLst/>
          </a:prstGeom>
          <a:noFill/>
        </p:spPr>
        <p:txBody>
          <a:bodyPr wrap="square" rtlCol="0">
            <a:spAutoFit/>
          </a:bodyPr>
          <a:lstStyle/>
          <a:p>
            <a:pPr>
              <a:defRPr/>
            </a:pPr>
            <a:r>
              <a:rPr sz="800">
                <a:solidFill>
                  <a:schemeClr val="tx1">
                    <a:lumMod val="50000"/>
                    <a:lumOff val="50000"/>
                  </a:schemeClr>
                </a:solidFill>
              </a:rPr>
              <a:t>© 20</a:t>
            </a:r>
            <a:r>
              <a:rPr lang="en-US" sz="800">
                <a:solidFill>
                  <a:schemeClr val="tx1">
                    <a:lumMod val="50000"/>
                    <a:lumOff val="50000"/>
                  </a:schemeClr>
                </a:solidFill>
              </a:rPr>
              <a:t>22</a:t>
            </a:r>
            <a:r>
              <a:rPr sz="800">
                <a:solidFill>
                  <a:schemeClr val="tx1">
                    <a:lumMod val="50000"/>
                    <a:lumOff val="50000"/>
                  </a:schemeClr>
                </a:solidFill>
              </a:rPr>
              <a:t> Synopsys, Inc. </a:t>
            </a:r>
            <a:endParaRPr/>
          </a:p>
        </p:txBody>
      </p:sp>
      <p:sp>
        <p:nvSpPr>
          <p:cNvPr id="9" name="TextBox 8"/>
          <p:cNvSpPr txBox="1"/>
          <p:nvPr/>
        </p:nvSpPr>
        <p:spPr bwMode="auto">
          <a:xfrm>
            <a:off x="11308403" y="6605399"/>
            <a:ext cx="853440" cy="215444"/>
          </a:xfrm>
          <a:prstGeom prst="rect">
            <a:avLst/>
          </a:prstGeom>
          <a:noFill/>
        </p:spPr>
        <p:txBody>
          <a:bodyPr wrap="square" rtlCol="0">
            <a:spAutoFit/>
          </a:bodyPr>
          <a:lstStyle/>
          <a:p>
            <a:pPr algn="ctr">
              <a:defRPr/>
            </a:pPr>
            <a:fld id="{CAE2347F-76BC-4690-80B5-B24BA0EA7B0A}" type="slidenum">
              <a:rPr sz="800">
                <a:solidFill>
                  <a:schemeClr val="tx1">
                    <a:lumMod val="50000"/>
                    <a:lumOff val="50000"/>
                  </a:schemeClr>
                </a:solidFill>
              </a:rPr>
              <a:pPr algn="ctr">
                <a:defRPr/>
              </a:pPr>
              <a:t>‹#›</a:t>
            </a:fld>
            <a:endParaRPr sz="800">
              <a:solidFill>
                <a:schemeClr val="tx1">
                  <a:lumMod val="50000"/>
                  <a:lumOff val="50000"/>
                </a:schemeClr>
              </a:solidFill>
            </a:endParaRPr>
          </a:p>
        </p:txBody>
      </p:sp>
      <p:sp>
        <p:nvSpPr>
          <p:cNvPr id="24" name="Freeform: Shape 23"/>
          <p:cNvSpPr/>
          <p:nvPr/>
        </p:nvSpPr>
        <p:spPr bwMode="auto">
          <a:xfrm>
            <a:off x="-1587"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extrusionOk="0">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sz="1800"/>
          </a:p>
        </p:txBody>
      </p:sp>
      <p:grpSp>
        <p:nvGrpSpPr>
          <p:cNvPr id="20" name="Group 19"/>
          <p:cNvGrpSpPr/>
          <p:nvPr/>
        </p:nvGrpSpPr>
        <p:grpSpPr bwMode="auto">
          <a:xfrm>
            <a:off x="521037" y="6675438"/>
            <a:ext cx="629606" cy="136522"/>
            <a:chOff x="973138" y="5000626"/>
            <a:chExt cx="3506788" cy="760412"/>
          </a:xfrm>
          <a:solidFill>
            <a:schemeClr val="accent1"/>
          </a:solidFill>
        </p:grpSpPr>
        <p:sp>
          <p:nvSpPr>
            <p:cNvPr id="21" name="Freeform 6"/>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extrusionOk="0">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22" name="Freeform 7"/>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extrusionOk="0">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23" name="Freeform 8"/>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extrusionOk="0">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38" name="Freeform 9"/>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extrusionOk="0">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39" name="Freeform 10"/>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extrusionOk="0">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0" name="Freeform 11"/>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extrusionOk="0">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1" name="Freeform 12"/>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extrusionOk="0">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2" name="Freeform 13"/>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extrusionOk="0">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3" name="Freeform 14"/>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extrusionOk="0">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4" name="Freeform 15"/>
            <p:cNvSpPr/>
            <p:nvPr/>
          </p:nvSpPr>
          <p:spPr bwMode="auto">
            <a:xfrm>
              <a:off x="1817687"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extrusionOk="0">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5" name="Freeform 16"/>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extrusionOk="0">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Lst>
  <p:txStyles>
    <p:titleStyle>
      <a:lvl1pPr algn="l" defTabSz="914400">
        <a:lnSpc>
          <a:spcPct val="100000"/>
        </a:lnSpc>
        <a:spcBef>
          <a:spcPts val="0"/>
        </a:spcBef>
        <a:buNone/>
        <a:defRPr sz="3200" b="0">
          <a:solidFill>
            <a:schemeClr val="tx1"/>
          </a:solidFill>
          <a:latin typeface="+mj-lt"/>
          <a:ea typeface="+mj-ea"/>
          <a:cs typeface="+mj-cs"/>
        </a:defRPr>
      </a:lvl1pPr>
    </p:titleStyle>
    <p:bodyStyle>
      <a:lvl1pPr marL="173736" indent="-173736" algn="l" defTabSz="914400">
        <a:lnSpc>
          <a:spcPct val="100000"/>
        </a:lnSpc>
        <a:spcBef>
          <a:spcPts val="600"/>
        </a:spcBef>
        <a:buClr>
          <a:schemeClr val="tx1"/>
        </a:buClr>
        <a:buFont typeface="Arial"/>
        <a:buChar char="•"/>
        <a:defRPr sz="2000">
          <a:solidFill>
            <a:schemeClr val="tx1"/>
          </a:solidFill>
          <a:latin typeface="+mn-lt"/>
          <a:ea typeface="+mn-ea"/>
          <a:cs typeface="+mn-cs"/>
        </a:defRPr>
      </a:lvl1pPr>
      <a:lvl2pPr marL="512064" indent="-219456" algn="l" defTabSz="914400">
        <a:lnSpc>
          <a:spcPct val="100000"/>
        </a:lnSpc>
        <a:spcBef>
          <a:spcPts val="600"/>
        </a:spcBef>
        <a:buClr>
          <a:schemeClr val="tx1"/>
        </a:buClr>
        <a:buFont typeface="Arial"/>
        <a:buChar char="–"/>
        <a:defRPr sz="1800">
          <a:solidFill>
            <a:schemeClr val="tx1"/>
          </a:solidFill>
          <a:latin typeface="+mn-lt"/>
          <a:ea typeface="+mn-ea"/>
          <a:cs typeface="+mn-cs"/>
        </a:defRPr>
      </a:lvl2pPr>
      <a:lvl3pPr marL="804672" indent="-228600" algn="l" defTabSz="914400">
        <a:lnSpc>
          <a:spcPct val="100000"/>
        </a:lnSpc>
        <a:spcBef>
          <a:spcPts val="600"/>
        </a:spcBef>
        <a:buClr>
          <a:schemeClr val="tx1"/>
        </a:buClr>
        <a:buFont typeface="Arial"/>
        <a:buChar char="–"/>
        <a:defRPr sz="1600">
          <a:solidFill>
            <a:schemeClr val="tx1"/>
          </a:solidFill>
          <a:latin typeface="+mn-lt"/>
          <a:ea typeface="+mn-ea"/>
          <a:cs typeface="+mn-cs"/>
        </a:defRPr>
      </a:lvl3pPr>
      <a:lvl4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4pPr>
      <a:lvl5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5pPr>
      <a:lvl6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6pPr>
      <a:lvl7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7pPr>
      <a:lvl8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8pPr>
      <a:lvl9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9pPr>
    </p:bodyStyle>
    <p:other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drive/folders/1JiOobaB0jM5nV3t3oe4kcqY5bOkU0VKG?usp=sharin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 name="Text Placeholder 1"/>
          <p:cNvSpPr txBox="1"/>
          <p:nvPr/>
        </p:nvSpPr>
        <p:spPr bwMode="auto">
          <a:xfrm>
            <a:off x="608955" y="3789040"/>
            <a:ext cx="9798498" cy="2880320"/>
          </a:xfrm>
          <a:prstGeom prst="rect">
            <a:avLst/>
          </a:prstGeom>
        </p:spPr>
        <p:txBody>
          <a:bodyPr vertOverflow="overflow" horzOverflow="clip" vert="horz" wrap="square" lIns="91440" tIns="45720" rIns="91440" bIns="45720" numCol="1" spcCol="0" rtlCol="0" fromWordArt="0" anchor="b" anchorCtr="0" forceAA="0" compatLnSpc="0">
            <a:normAutofit fontScale="85000" lnSpcReduction="20000"/>
          </a:bodyPr>
          <a:lstStyle>
            <a:lvl1pPr marL="0" indent="0" algn="l" defTabSz="914400">
              <a:lnSpc>
                <a:spcPct val="100000"/>
              </a:lnSpc>
              <a:spcBef>
                <a:spcPts val="600"/>
              </a:spcBef>
              <a:buClr>
                <a:schemeClr val="tx1"/>
              </a:buClr>
              <a:buFont typeface="Arial"/>
              <a:buNone/>
              <a:defRPr sz="2400">
                <a:solidFill>
                  <a:schemeClr val="tx1"/>
                </a:solidFill>
                <a:latin typeface="+mn-lt"/>
                <a:ea typeface="+mn-ea"/>
                <a:cs typeface="+mn-cs"/>
              </a:defRPr>
            </a:lvl1pPr>
            <a:lvl2pPr marL="0" indent="0" algn="ctr" defTabSz="914400">
              <a:lnSpc>
                <a:spcPct val="100000"/>
              </a:lnSpc>
              <a:spcBef>
                <a:spcPts val="600"/>
              </a:spcBef>
              <a:buClr>
                <a:schemeClr val="tx1"/>
              </a:buClr>
              <a:buFont typeface="Arial"/>
              <a:buNone/>
              <a:defRPr sz="1800">
                <a:solidFill>
                  <a:schemeClr val="tx1">
                    <a:lumMod val="65000"/>
                    <a:lumOff val="35000"/>
                  </a:schemeClr>
                </a:solidFill>
                <a:latin typeface="+mn-lt"/>
                <a:ea typeface="+mn-ea"/>
                <a:cs typeface="+mn-cs"/>
              </a:defRPr>
            </a:lvl2pPr>
            <a:lvl3pPr marL="804672" indent="-228600" algn="ctr" defTabSz="914400">
              <a:lnSpc>
                <a:spcPct val="100000"/>
              </a:lnSpc>
              <a:spcBef>
                <a:spcPts val="600"/>
              </a:spcBef>
              <a:buClr>
                <a:schemeClr val="tx1"/>
              </a:buClr>
              <a:buFont typeface="Arial"/>
              <a:buChar char="–"/>
              <a:defRPr sz="1600">
                <a:solidFill>
                  <a:schemeClr val="tx1">
                    <a:lumMod val="65000"/>
                    <a:lumOff val="35000"/>
                  </a:schemeClr>
                </a:solidFill>
                <a:latin typeface="+mn-lt"/>
                <a:ea typeface="+mn-ea"/>
                <a:cs typeface="+mn-cs"/>
              </a:defRPr>
            </a:lvl3pPr>
            <a:lvl4pPr marL="1088136" indent="-219456" algn="ctr" defTabSz="914400">
              <a:lnSpc>
                <a:spcPct val="100000"/>
              </a:lnSpc>
              <a:spcBef>
                <a:spcPts val="336"/>
              </a:spcBef>
              <a:buClr>
                <a:schemeClr val="tx1"/>
              </a:buClr>
              <a:buFont typeface="Arial"/>
              <a:buChar char="–"/>
              <a:defRPr sz="1400">
                <a:solidFill>
                  <a:schemeClr val="tx1">
                    <a:lumMod val="65000"/>
                    <a:lumOff val="35000"/>
                  </a:schemeClr>
                </a:solidFill>
                <a:latin typeface="+mn-lt"/>
                <a:ea typeface="+mn-ea"/>
                <a:cs typeface="+mn-cs"/>
              </a:defRPr>
            </a:lvl4pPr>
            <a:lvl5pPr marL="1088136" indent="-219456" algn="ctr" defTabSz="914400">
              <a:lnSpc>
                <a:spcPct val="100000"/>
              </a:lnSpc>
              <a:spcBef>
                <a:spcPts val="336"/>
              </a:spcBef>
              <a:buClr>
                <a:schemeClr val="tx1"/>
              </a:buClr>
              <a:buFont typeface="Arial"/>
              <a:buChar char="–"/>
              <a:defRPr sz="1400">
                <a:solidFill>
                  <a:schemeClr val="tx1">
                    <a:lumMod val="65000"/>
                    <a:lumOff val="35000"/>
                  </a:schemeClr>
                </a:solidFill>
                <a:latin typeface="+mn-lt"/>
                <a:ea typeface="+mn-ea"/>
                <a:cs typeface="+mn-cs"/>
              </a:defRPr>
            </a:lvl5pPr>
            <a:lvl6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6pPr>
            <a:lvl7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7pPr>
            <a:lvl8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8pPr>
            <a:lvl9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9pPr>
          </a:lstStyle>
          <a:p>
            <a:pPr>
              <a:defRPr/>
            </a:pPr>
            <a:r>
              <a:rPr lang="zh-TW" altLang="en-US" sz="2000" b="1" dirty="0" smtClean="0">
                <a:solidFill>
                  <a:schemeClr val="tx1">
                    <a:lumMod val="75000"/>
                    <a:lumOff val="25000"/>
                  </a:schemeClr>
                </a:solidFill>
              </a:rPr>
              <a:t>組名</a:t>
            </a:r>
            <a:endParaRPr lang="en-US" altLang="zh-TW" sz="2000" b="1" dirty="0" smtClean="0">
              <a:solidFill>
                <a:schemeClr val="tx1">
                  <a:lumMod val="75000"/>
                  <a:lumOff val="25000"/>
                </a:schemeClr>
              </a:solidFill>
            </a:endParaRPr>
          </a:p>
          <a:p>
            <a:pPr>
              <a:defRPr/>
            </a:pPr>
            <a:r>
              <a:rPr lang="zh-TW" altLang="en-US" sz="2000" dirty="0">
                <a:solidFill>
                  <a:schemeClr val="tx1">
                    <a:lumMod val="75000"/>
                    <a:lumOff val="25000"/>
                  </a:schemeClr>
                </a:solidFill>
              </a:rPr>
              <a:t>仰望星空</a:t>
            </a:r>
            <a:endParaRPr lang="en-US" altLang="zh-TW" sz="2000" dirty="0" smtClean="0">
              <a:solidFill>
                <a:schemeClr val="tx1">
                  <a:lumMod val="75000"/>
                  <a:lumOff val="25000"/>
                </a:schemeClr>
              </a:solidFill>
            </a:endParaRPr>
          </a:p>
          <a:p>
            <a:pPr>
              <a:defRPr/>
            </a:pPr>
            <a:r>
              <a:rPr lang="zh-TW" sz="2000" b="1" dirty="0" smtClean="0">
                <a:solidFill>
                  <a:schemeClr val="tx1">
                    <a:lumMod val="75000"/>
                    <a:lumOff val="25000"/>
                  </a:schemeClr>
                </a:solidFill>
              </a:rPr>
              <a:t>報告人</a:t>
            </a:r>
            <a:endParaRPr sz="2000" b="1" dirty="0">
              <a:solidFill>
                <a:schemeClr val="tx1">
                  <a:lumMod val="75000"/>
                  <a:lumOff val="25000"/>
                </a:schemeClr>
              </a:solidFill>
            </a:endParaRPr>
          </a:p>
          <a:p>
            <a:pPr>
              <a:defRPr/>
            </a:pPr>
            <a:r>
              <a:rPr lang="en-US" sz="1800" dirty="0" err="1">
                <a:solidFill>
                  <a:schemeClr val="tx1">
                    <a:lumMod val="75000"/>
                    <a:lumOff val="25000"/>
                  </a:schemeClr>
                </a:solidFill>
              </a:rPr>
              <a:t>國立中正大學</a:t>
            </a:r>
            <a:r>
              <a:rPr lang="en-US" sz="1800" dirty="0">
                <a:solidFill>
                  <a:schemeClr val="tx1">
                    <a:lumMod val="75000"/>
                    <a:lumOff val="25000"/>
                  </a:schemeClr>
                </a:solidFill>
              </a:rPr>
              <a:t> </a:t>
            </a:r>
            <a:r>
              <a:rPr lang="en-US" sz="1800" dirty="0" err="1">
                <a:solidFill>
                  <a:schemeClr val="tx1">
                    <a:lumMod val="75000"/>
                    <a:lumOff val="25000"/>
                  </a:schemeClr>
                </a:solidFill>
              </a:rPr>
              <a:t>通訊工程研究所</a:t>
            </a:r>
            <a:r>
              <a:rPr lang="en-US" sz="1800" dirty="0">
                <a:solidFill>
                  <a:schemeClr val="tx1">
                    <a:lumMod val="75000"/>
                    <a:lumOff val="25000"/>
                  </a:schemeClr>
                </a:solidFill>
              </a:rPr>
              <a:t> </a:t>
            </a:r>
            <a:r>
              <a:rPr lang="en-US" dirty="0">
                <a:solidFill>
                  <a:schemeClr val="tx1">
                    <a:lumMod val="75000"/>
                    <a:lumOff val="25000"/>
                  </a:schemeClr>
                </a:solidFill>
              </a:rPr>
              <a:t>- </a:t>
            </a:r>
            <a:r>
              <a:rPr lang="zh-TW" altLang="en-US" b="1" dirty="0">
                <a:solidFill>
                  <a:schemeClr val="tx1">
                    <a:lumMod val="75000"/>
                    <a:lumOff val="25000"/>
                  </a:schemeClr>
                </a:solidFill>
              </a:rPr>
              <a:t>林子華、</a:t>
            </a:r>
            <a:r>
              <a:rPr lang="en-US" altLang="zh-TW" b="1" dirty="0">
                <a:solidFill>
                  <a:schemeClr val="tx1">
                    <a:lumMod val="75000"/>
                    <a:lumOff val="25000"/>
                  </a:schemeClr>
                </a:solidFill>
              </a:rPr>
              <a:t> </a:t>
            </a:r>
            <a:r>
              <a:rPr lang="en-US" altLang="zh-TW" b="1" dirty="0" err="1">
                <a:solidFill>
                  <a:schemeClr val="tx1">
                    <a:lumMod val="75000"/>
                    <a:lumOff val="25000"/>
                  </a:schemeClr>
                </a:solidFill>
              </a:rPr>
              <a:t>楊博禕</a:t>
            </a:r>
            <a:endParaRPr dirty="0">
              <a:solidFill>
                <a:schemeClr val="tx1">
                  <a:lumMod val="75000"/>
                  <a:lumOff val="25000"/>
                </a:schemeClr>
              </a:solidFill>
            </a:endParaRPr>
          </a:p>
          <a:p>
            <a:pPr>
              <a:defRPr/>
            </a:pPr>
            <a:r>
              <a:rPr lang="en-US" sz="2000" b="1" dirty="0" err="1">
                <a:solidFill>
                  <a:schemeClr val="tx1">
                    <a:lumMod val="75000"/>
                    <a:lumOff val="25000"/>
                  </a:schemeClr>
                </a:solidFill>
              </a:rPr>
              <a:t>指導教授</a:t>
            </a:r>
            <a:endParaRPr sz="2000" b="1" dirty="0">
              <a:solidFill>
                <a:schemeClr val="tx1">
                  <a:lumMod val="75000"/>
                  <a:lumOff val="25000"/>
                </a:schemeClr>
              </a:solidFill>
            </a:endParaRPr>
          </a:p>
          <a:p>
            <a:pPr>
              <a:defRPr/>
            </a:pPr>
            <a:r>
              <a:rPr lang="en-US" sz="1800" b="0" i="0" u="none" strike="noStrike" cap="none" spc="0" dirty="0" err="1" smtClean="0">
                <a:solidFill>
                  <a:schemeClr val="tx1">
                    <a:lumMod val="75000"/>
                    <a:lumOff val="25000"/>
                  </a:schemeClr>
                </a:solidFill>
                <a:latin typeface="+mn-lt"/>
                <a:ea typeface="+mn-ea"/>
                <a:cs typeface="+mn-cs"/>
              </a:rPr>
              <a:t>國立中正大學</a:t>
            </a:r>
            <a:r>
              <a:rPr lang="en-US" sz="1800" b="0" i="0" u="none" strike="noStrike" cap="none" spc="0" dirty="0" smtClean="0">
                <a:solidFill>
                  <a:schemeClr val="tx1">
                    <a:lumMod val="75000"/>
                    <a:lumOff val="25000"/>
                  </a:schemeClr>
                </a:solidFill>
                <a:latin typeface="+mn-lt"/>
                <a:ea typeface="+mn-ea"/>
                <a:cs typeface="+mn-cs"/>
              </a:rPr>
              <a:t> </a:t>
            </a:r>
            <a:r>
              <a:rPr lang="en-US" sz="1800" b="0" i="0" u="none" strike="noStrike" cap="none" spc="0" dirty="0" err="1">
                <a:solidFill>
                  <a:schemeClr val="tx1">
                    <a:lumMod val="75000"/>
                    <a:lumOff val="25000"/>
                  </a:schemeClr>
                </a:solidFill>
                <a:latin typeface="+mn-lt"/>
                <a:ea typeface="+mn-ea"/>
                <a:cs typeface="+mn-cs"/>
              </a:rPr>
              <a:t>通訊工程研究所</a:t>
            </a:r>
            <a:r>
              <a:rPr lang="en-US" sz="1800" b="0" i="0" u="none" strike="noStrike" cap="none" spc="0" dirty="0">
                <a:solidFill>
                  <a:schemeClr val="tx1">
                    <a:lumMod val="75000"/>
                    <a:lumOff val="25000"/>
                  </a:schemeClr>
                </a:solidFill>
                <a:latin typeface="+mn-lt"/>
                <a:ea typeface="+mn-ea"/>
                <a:cs typeface="+mn-cs"/>
              </a:rPr>
              <a:t> - </a:t>
            </a:r>
            <a:r>
              <a:rPr lang="en-US" sz="2400" b="1" dirty="0" err="1">
                <a:solidFill>
                  <a:schemeClr val="tx1">
                    <a:lumMod val="75000"/>
                    <a:lumOff val="25000"/>
                  </a:schemeClr>
                </a:solidFill>
              </a:rPr>
              <a:t>李皇辰</a:t>
            </a:r>
            <a:r>
              <a:rPr lang="en-US" sz="2400" b="1" dirty="0">
                <a:solidFill>
                  <a:schemeClr val="tx1">
                    <a:lumMod val="75000"/>
                    <a:lumOff val="25000"/>
                  </a:schemeClr>
                </a:solidFill>
              </a:rPr>
              <a:t> </a:t>
            </a:r>
            <a:r>
              <a:rPr lang="zh-TW" altLang="en-US" sz="2400" b="1" dirty="0">
                <a:solidFill>
                  <a:schemeClr val="tx1">
                    <a:lumMod val="75000"/>
                    <a:lumOff val="25000"/>
                  </a:schemeClr>
                </a:solidFill>
              </a:rPr>
              <a:t>教授</a:t>
            </a:r>
            <a:endParaRPr sz="2400" b="1" dirty="0">
              <a:solidFill>
                <a:schemeClr val="tx1">
                  <a:lumMod val="75000"/>
                  <a:lumOff val="25000"/>
                </a:schemeClr>
              </a:solidFill>
            </a:endParaRPr>
          </a:p>
          <a:p>
            <a:pPr>
              <a:defRPr/>
            </a:pPr>
            <a:r>
              <a:rPr lang="en-US" sz="1800" b="0" i="0" u="none" strike="noStrike" cap="none" spc="0" dirty="0" err="1">
                <a:solidFill>
                  <a:schemeClr val="tx1">
                    <a:lumMod val="75000"/>
                    <a:lumOff val="25000"/>
                  </a:schemeClr>
                </a:solidFill>
                <a:latin typeface="Arial"/>
                <a:ea typeface="Arial"/>
                <a:cs typeface="Arial"/>
              </a:rPr>
              <a:t>國立中正大學</a:t>
            </a:r>
            <a:r>
              <a:rPr lang="en-US" sz="1800" b="0" i="0" u="none" strike="noStrike" cap="none" spc="0" dirty="0">
                <a:solidFill>
                  <a:schemeClr val="tx1">
                    <a:lumMod val="75000"/>
                    <a:lumOff val="25000"/>
                  </a:schemeClr>
                </a:solidFill>
                <a:latin typeface="Arial"/>
                <a:ea typeface="Arial"/>
                <a:cs typeface="Arial"/>
              </a:rPr>
              <a:t> </a:t>
            </a:r>
            <a:r>
              <a:rPr sz="1800" dirty="0" err="1">
                <a:solidFill>
                  <a:schemeClr val="tx1">
                    <a:lumMod val="75000"/>
                    <a:lumOff val="25000"/>
                  </a:schemeClr>
                </a:solidFill>
              </a:rPr>
              <a:t>運動競技學系暨運動與休閒教育碩士班</a:t>
            </a:r>
            <a:r>
              <a:rPr lang="en-US" sz="1800" b="0" i="0" u="none" strike="noStrike" cap="none" spc="0" dirty="0">
                <a:solidFill>
                  <a:schemeClr val="tx1">
                    <a:lumMod val="75000"/>
                    <a:lumOff val="25000"/>
                  </a:schemeClr>
                </a:solidFill>
                <a:latin typeface="Arial"/>
                <a:ea typeface="Arial"/>
                <a:cs typeface="Arial"/>
              </a:rPr>
              <a:t> - </a:t>
            </a:r>
            <a:r>
              <a:rPr lang="en-US" sz="2400" b="1" i="0" u="none" strike="noStrike" cap="none" spc="0" dirty="0" err="1">
                <a:solidFill>
                  <a:schemeClr val="tx1">
                    <a:lumMod val="75000"/>
                    <a:lumOff val="25000"/>
                  </a:schemeClr>
                </a:solidFill>
                <a:latin typeface="+mn-lt"/>
                <a:ea typeface="+mn-ea"/>
                <a:cs typeface="+mn-cs"/>
              </a:rPr>
              <a:t>王順正</a:t>
            </a:r>
            <a:r>
              <a:rPr lang="zh-TW" altLang="en-US" sz="2400" b="1" i="0" u="none" strike="noStrike" cap="none" spc="0" dirty="0">
                <a:solidFill>
                  <a:schemeClr val="tx1">
                    <a:lumMod val="75000"/>
                    <a:lumOff val="25000"/>
                  </a:schemeClr>
                </a:solidFill>
                <a:latin typeface="+mn-lt"/>
                <a:ea typeface="+mn-ea"/>
                <a:cs typeface="+mn-cs"/>
              </a:rPr>
              <a:t> 教授</a:t>
            </a:r>
            <a:endParaRPr sz="2400" dirty="0">
              <a:solidFill>
                <a:schemeClr val="tx1">
                  <a:lumMod val="75000"/>
                  <a:lumOff val="25000"/>
                </a:schemeClr>
              </a:solidFill>
            </a:endParaRPr>
          </a:p>
        </p:txBody>
      </p:sp>
      <p:sp>
        <p:nvSpPr>
          <p:cNvPr id="17" name="Subtitle 3"/>
          <p:cNvSpPr txBox="1"/>
          <p:nvPr/>
        </p:nvSpPr>
        <p:spPr bwMode="auto">
          <a:xfrm>
            <a:off x="608956" y="3212976"/>
            <a:ext cx="11278564" cy="818888"/>
          </a:xfrm>
          <a:prstGeom prst="rect">
            <a:avLst/>
          </a:prstGeom>
        </p:spPr>
        <p:txBody>
          <a:bodyPr vert="horz" lIns="91440" tIns="45720" rIns="91440" bIns="45720" rtlCol="0">
            <a:normAutofit/>
          </a:bodyPr>
          <a:lstStyle>
            <a:lvl1pPr marL="0" indent="0" algn="l" defTabSz="914400">
              <a:lnSpc>
                <a:spcPct val="100000"/>
              </a:lnSpc>
              <a:spcBef>
                <a:spcPts val="600"/>
              </a:spcBef>
              <a:buClr>
                <a:schemeClr val="tx1"/>
              </a:buClr>
              <a:buFont typeface="Arial"/>
              <a:buNone/>
              <a:defRPr sz="2800" b="0">
                <a:solidFill>
                  <a:schemeClr val="tx1"/>
                </a:solidFill>
                <a:latin typeface="+mn-lt"/>
                <a:ea typeface="+mn-ea"/>
                <a:cs typeface="+mn-cs"/>
              </a:defRPr>
            </a:lvl1pPr>
            <a:lvl2pPr marL="457200" indent="0" algn="ctr" defTabSz="914400">
              <a:lnSpc>
                <a:spcPct val="100000"/>
              </a:lnSpc>
              <a:spcBef>
                <a:spcPts val="600"/>
              </a:spcBef>
              <a:buClr>
                <a:schemeClr val="tx1"/>
              </a:buClr>
              <a:buFont typeface="Arial"/>
              <a:buNone/>
              <a:defRPr sz="1800">
                <a:solidFill>
                  <a:schemeClr val="tx1">
                    <a:tint val="75000"/>
                  </a:schemeClr>
                </a:solidFill>
                <a:latin typeface="+mn-lt"/>
                <a:ea typeface="+mn-ea"/>
                <a:cs typeface="+mn-cs"/>
              </a:defRPr>
            </a:lvl2pPr>
            <a:lvl3pPr marL="914400" indent="0" algn="ctr" defTabSz="914400">
              <a:lnSpc>
                <a:spcPct val="100000"/>
              </a:lnSpc>
              <a:spcBef>
                <a:spcPts val="600"/>
              </a:spcBef>
              <a:buClr>
                <a:schemeClr val="tx1"/>
              </a:buClr>
              <a:buFont typeface="Arial"/>
              <a:buNone/>
              <a:defRPr sz="1600">
                <a:solidFill>
                  <a:schemeClr val="tx1">
                    <a:tint val="75000"/>
                  </a:schemeClr>
                </a:solidFill>
                <a:latin typeface="+mn-lt"/>
                <a:ea typeface="+mn-ea"/>
                <a:cs typeface="+mn-cs"/>
              </a:defRPr>
            </a:lvl3pPr>
            <a:lvl4pPr marL="13716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4pPr>
            <a:lvl5pPr marL="18288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5pPr>
            <a:lvl6pPr marL="22860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6pPr>
            <a:lvl7pPr marL="27432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7pPr>
            <a:lvl8pPr marL="32004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8pPr>
            <a:lvl9pPr marL="36576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9pPr>
          </a:lstStyle>
          <a:p>
            <a:pPr>
              <a:defRPr/>
            </a:pPr>
            <a:r>
              <a:rPr lang="zh-TW" altLang="zh-TW" dirty="0"/>
              <a:t>跑步訓練監控平台</a:t>
            </a:r>
            <a:endParaRPr dirty="0">
              <a:solidFill>
                <a:schemeClr val="tx1">
                  <a:lumMod val="85000"/>
                  <a:lumOff val="15000"/>
                </a:schemeClr>
              </a:solidFill>
            </a:endParaRPr>
          </a:p>
        </p:txBody>
      </p:sp>
      <p:sp>
        <p:nvSpPr>
          <p:cNvPr id="18" name="Title 4"/>
          <p:cNvSpPr txBox="1"/>
          <p:nvPr/>
        </p:nvSpPr>
        <p:spPr bwMode="auto">
          <a:xfrm>
            <a:off x="608955" y="1299794"/>
            <a:ext cx="11278567" cy="1828800"/>
          </a:xfrm>
          <a:prstGeom prst="rect">
            <a:avLst/>
          </a:prstGeom>
        </p:spPr>
        <p:txBody>
          <a:bodyPr vert="horz" lIns="91440" tIns="45720" rIns="91440" bIns="45720" rtlCol="0" anchor="b">
            <a:normAutofit/>
          </a:bodyPr>
          <a:lstStyle>
            <a:lvl1pPr algn="l" defTabSz="914400">
              <a:lnSpc>
                <a:spcPct val="100000"/>
              </a:lnSpc>
              <a:spcBef>
                <a:spcPts val="0"/>
              </a:spcBef>
              <a:buNone/>
              <a:defRPr sz="3600" b="0">
                <a:solidFill>
                  <a:schemeClr val="accent1"/>
                </a:solidFill>
                <a:latin typeface="+mj-lt"/>
                <a:ea typeface="+mj-ea"/>
                <a:cs typeface="+mj-cs"/>
              </a:defRPr>
            </a:lvl1pPr>
          </a:lstStyle>
          <a:p>
            <a:pPr>
              <a:lnSpc>
                <a:spcPts val="4600"/>
              </a:lnSpc>
              <a:spcBef>
                <a:spcPts val="600"/>
              </a:spcBef>
              <a:spcAft>
                <a:spcPts val="600"/>
              </a:spcAft>
              <a:defRPr/>
            </a:pPr>
            <a:r>
              <a:rPr lang="en-US" b="1"/>
              <a:t>2022 Synopsys ARC </a:t>
            </a:r>
            <a:r>
              <a:rPr lang="zh-TW" b="1"/>
              <a:t>盃 </a:t>
            </a:r>
            <a:r>
              <a:rPr lang="en-US" b="1"/>
              <a:t>AIoT </a:t>
            </a:r>
            <a:r>
              <a:rPr lang="zh-TW" b="1"/>
              <a:t>設計應用競賽</a:t>
            </a:r>
            <a:r>
              <a:rPr lang="en-US" b="1"/>
              <a:t/>
            </a:r>
            <a:br>
              <a:rPr lang="en-US" b="1"/>
            </a:br>
            <a:r>
              <a:rPr lang="zh-TW" b="1"/>
              <a:t>提案作品</a:t>
            </a:r>
            <a:endParaRPr lang="en-US" b="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6555" y="1554479"/>
            <a:ext cx="7367637" cy="2810625"/>
          </a:xfrm>
        </p:spPr>
        <p:txBody>
          <a:bodyPr/>
          <a:lstStyle/>
          <a:p>
            <a:pPr marL="292608" lvl="1" indent="0">
              <a:buNone/>
            </a:pPr>
            <a:r>
              <a:rPr lang="zh-TW" altLang="en-US" dirty="0" smtClean="0">
                <a:solidFill>
                  <a:schemeClr val="tx1">
                    <a:lumMod val="85000"/>
                    <a:lumOff val="15000"/>
                  </a:schemeClr>
                </a:solidFill>
              </a:rPr>
              <a:t>實驗室學長自製的開發板</a:t>
            </a:r>
            <a:endParaRPr lang="en-US" altLang="zh-TW" dirty="0" smtClean="0">
              <a:solidFill>
                <a:schemeClr val="tx1">
                  <a:lumMod val="85000"/>
                  <a:lumOff val="15000"/>
                </a:schemeClr>
              </a:solidFill>
            </a:endParaRPr>
          </a:p>
          <a:p>
            <a:pPr lvl="1"/>
            <a:r>
              <a:rPr lang="en-US" altLang="zh-TW" dirty="0" smtClean="0">
                <a:solidFill>
                  <a:schemeClr val="tx1">
                    <a:lumMod val="85000"/>
                    <a:lumOff val="15000"/>
                  </a:schemeClr>
                </a:solidFill>
              </a:rPr>
              <a:t>MCU</a:t>
            </a:r>
            <a:r>
              <a:rPr lang="zh-TW" altLang="en-US" dirty="0">
                <a:solidFill>
                  <a:schemeClr val="tx1">
                    <a:lumMod val="85000"/>
                    <a:lumOff val="15000"/>
                  </a:schemeClr>
                </a:solidFill>
              </a:rPr>
              <a:t>為</a:t>
            </a:r>
            <a:r>
              <a:rPr lang="en-US" altLang="zh-TW" dirty="0">
                <a:solidFill>
                  <a:schemeClr val="tx1">
                    <a:lumMod val="85000"/>
                    <a:lumOff val="15000"/>
                  </a:schemeClr>
                </a:solidFill>
              </a:rPr>
              <a:t>Nordic</a:t>
            </a:r>
            <a:r>
              <a:rPr lang="zh-TW" altLang="en-US" dirty="0">
                <a:solidFill>
                  <a:schemeClr val="tx1">
                    <a:lumMod val="85000"/>
                    <a:lumOff val="15000"/>
                  </a:schemeClr>
                </a:solidFill>
              </a:rPr>
              <a:t>公司的</a:t>
            </a:r>
            <a:r>
              <a:rPr lang="en-US" altLang="zh-TW" dirty="0" smtClean="0">
                <a:solidFill>
                  <a:schemeClr val="tx1">
                    <a:lumMod val="85000"/>
                    <a:lumOff val="15000"/>
                  </a:schemeClr>
                </a:solidFill>
              </a:rPr>
              <a:t>nRF52840</a:t>
            </a:r>
          </a:p>
          <a:p>
            <a:pPr lvl="1"/>
            <a:r>
              <a:rPr lang="en-US" altLang="zh-TW" dirty="0" smtClean="0">
                <a:solidFill>
                  <a:schemeClr val="tx1">
                    <a:lumMod val="85000"/>
                    <a:lumOff val="15000"/>
                  </a:schemeClr>
                </a:solidFill>
              </a:rPr>
              <a:t>Arm </a:t>
            </a:r>
            <a:r>
              <a:rPr lang="en-US" altLang="zh-TW" dirty="0">
                <a:solidFill>
                  <a:schemeClr val="tx1">
                    <a:lumMod val="85000"/>
                    <a:lumOff val="15000"/>
                  </a:schemeClr>
                </a:solidFill>
              </a:rPr>
              <a:t>Cortex M4</a:t>
            </a:r>
            <a:r>
              <a:rPr lang="zh-TW" altLang="en-US" dirty="0" smtClean="0">
                <a:solidFill>
                  <a:schemeClr val="tx1">
                    <a:lumMod val="85000"/>
                    <a:lumOff val="15000"/>
                  </a:schemeClr>
                </a:solidFill>
              </a:rPr>
              <a:t>架構</a:t>
            </a:r>
            <a:endParaRPr lang="en-US" altLang="zh-TW" dirty="0" smtClean="0">
              <a:solidFill>
                <a:schemeClr val="tx1">
                  <a:lumMod val="85000"/>
                  <a:lumOff val="15000"/>
                </a:schemeClr>
              </a:solidFill>
            </a:endParaRPr>
          </a:p>
          <a:p>
            <a:pPr lvl="1"/>
            <a:r>
              <a:rPr lang="en-US" altLang="zh-TW" dirty="0" smtClean="0">
                <a:solidFill>
                  <a:schemeClr val="tx1">
                    <a:lumMod val="85000"/>
                    <a:lumOff val="15000"/>
                  </a:schemeClr>
                </a:solidFill>
              </a:rPr>
              <a:t>1 </a:t>
            </a:r>
            <a:r>
              <a:rPr lang="en-US" altLang="zh-TW" dirty="0">
                <a:solidFill>
                  <a:schemeClr val="tx1">
                    <a:lumMod val="85000"/>
                    <a:lumOff val="15000"/>
                  </a:schemeClr>
                </a:solidFill>
              </a:rPr>
              <a:t>MB Flash </a:t>
            </a:r>
            <a:r>
              <a:rPr lang="en-US" altLang="zh-TW" dirty="0" smtClean="0">
                <a:solidFill>
                  <a:schemeClr val="tx1">
                    <a:lumMod val="85000"/>
                    <a:lumOff val="15000"/>
                  </a:schemeClr>
                </a:solidFill>
              </a:rPr>
              <a:t>Memory</a:t>
            </a:r>
            <a:endParaRPr lang="en-US" altLang="zh-TW" dirty="0">
              <a:solidFill>
                <a:schemeClr val="tx1">
                  <a:lumMod val="85000"/>
                  <a:lumOff val="15000"/>
                </a:schemeClr>
              </a:solidFill>
            </a:endParaRPr>
          </a:p>
          <a:p>
            <a:pPr lvl="1"/>
            <a:r>
              <a:rPr lang="en-US" altLang="zh-TW" dirty="0" smtClean="0">
                <a:solidFill>
                  <a:schemeClr val="tx1">
                    <a:lumMod val="85000"/>
                    <a:lumOff val="15000"/>
                  </a:schemeClr>
                </a:solidFill>
              </a:rPr>
              <a:t>256 </a:t>
            </a:r>
            <a:r>
              <a:rPr lang="en-US" altLang="zh-TW" dirty="0">
                <a:solidFill>
                  <a:schemeClr val="tx1">
                    <a:lumMod val="85000"/>
                    <a:lumOff val="15000"/>
                  </a:schemeClr>
                </a:solidFill>
              </a:rPr>
              <a:t>KB </a:t>
            </a:r>
            <a:r>
              <a:rPr lang="en-US" altLang="zh-TW" dirty="0" smtClean="0">
                <a:solidFill>
                  <a:schemeClr val="tx1">
                    <a:lumMod val="85000"/>
                    <a:lumOff val="15000"/>
                  </a:schemeClr>
                </a:solidFill>
              </a:rPr>
              <a:t>RAM</a:t>
            </a:r>
          </a:p>
          <a:p>
            <a:pPr lvl="1"/>
            <a:r>
              <a:rPr lang="zh-TW" altLang="en-US" dirty="0" smtClean="0">
                <a:solidFill>
                  <a:schemeClr val="tx1">
                    <a:lumMod val="85000"/>
                    <a:lumOff val="15000"/>
                  </a:schemeClr>
                </a:solidFill>
              </a:rPr>
              <a:t>上面有一顆</a:t>
            </a:r>
            <a:r>
              <a:rPr lang="en-US" altLang="zh-TW" dirty="0" smtClean="0">
                <a:solidFill>
                  <a:schemeClr val="tx1">
                    <a:lumMod val="85000"/>
                    <a:lumOff val="15000"/>
                  </a:schemeClr>
                </a:solidFill>
              </a:rPr>
              <a:t>MPU9250</a:t>
            </a:r>
            <a:r>
              <a:rPr lang="zh-TW" altLang="en-US" dirty="0" smtClean="0">
                <a:solidFill>
                  <a:schemeClr val="tx1">
                    <a:lumMod val="85000"/>
                    <a:lumOff val="15000"/>
                  </a:schemeClr>
                </a:solidFill>
              </a:rPr>
              <a:t>三軸加速度計</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輕巧、方便配戴</a:t>
            </a:r>
            <a:endParaRPr lang="en-US" altLang="zh-TW" dirty="0" smtClean="0">
              <a:solidFill>
                <a:schemeClr val="tx1">
                  <a:lumMod val="85000"/>
                  <a:lumOff val="15000"/>
                </a:schemeClr>
              </a:solidFill>
            </a:endParaRPr>
          </a:p>
        </p:txBody>
      </p:sp>
      <p:sp>
        <p:nvSpPr>
          <p:cNvPr id="3" name="標題 2"/>
          <p:cNvSpPr>
            <a:spLocks noGrp="1"/>
          </p:cNvSpPr>
          <p:nvPr>
            <p:ph type="title"/>
          </p:nvPr>
        </p:nvSpPr>
        <p:spPr/>
        <p:txBody>
          <a:bodyPr/>
          <a:lstStyle/>
          <a:p>
            <a:r>
              <a:rPr lang="zh-TW" altLang="en-US" b="1" dirty="0" smtClean="0"/>
              <a:t>硬體</a:t>
            </a:r>
            <a:endParaRPr lang="zh-TW" altLang="en-US" dirty="0"/>
          </a:p>
        </p:txBody>
      </p:sp>
      <p:grpSp>
        <p:nvGrpSpPr>
          <p:cNvPr id="11" name="群組 10"/>
          <p:cNvGrpSpPr/>
          <p:nvPr/>
        </p:nvGrpSpPr>
        <p:grpSpPr>
          <a:xfrm>
            <a:off x="551384" y="1202340"/>
            <a:ext cx="4441915" cy="352140"/>
            <a:chOff x="753661" y="1526285"/>
            <a:chExt cx="4441915" cy="352140"/>
          </a:xfrm>
        </p:grpSpPr>
        <p:cxnSp>
          <p:nvCxnSpPr>
            <p:cNvPr id="12"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五邊形 12"/>
            <p:cNvSpPr/>
            <p:nvPr/>
          </p:nvSpPr>
          <p:spPr bwMode="auto">
            <a:xfrm>
              <a:off x="753661" y="1526285"/>
              <a:ext cx="1440160"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bg1"/>
                  </a:solidFill>
                  <a:cs typeface="Arial" pitchFamily="34" charset="0"/>
                </a:rPr>
                <a:t>nRF52840</a:t>
              </a:r>
              <a:endParaRPr lang="zh-TW" altLang="en-US" b="1" dirty="0">
                <a:solidFill>
                  <a:schemeClr val="bg1"/>
                </a:solidFill>
                <a:cs typeface="Arial" pitchFamily="34" charset="0"/>
              </a:endParaRPr>
            </a:p>
          </p:txBody>
        </p:sp>
      </p:grpSp>
      <p:grpSp>
        <p:nvGrpSpPr>
          <p:cNvPr id="14" name="群組 13"/>
          <p:cNvGrpSpPr/>
          <p:nvPr/>
        </p:nvGrpSpPr>
        <p:grpSpPr>
          <a:xfrm>
            <a:off x="7365936" y="548680"/>
            <a:ext cx="3421874" cy="2520280"/>
            <a:chOff x="555711" y="3230855"/>
            <a:chExt cx="4035087" cy="3156136"/>
          </a:xfrm>
        </p:grpSpPr>
        <p:pic>
          <p:nvPicPr>
            <p:cNvPr id="9" name="圖片 8"/>
            <p:cNvPicPr/>
            <p:nvPr/>
          </p:nvPicPr>
          <p:blipFill>
            <a:blip r:embed="rId3"/>
            <a:stretch>
              <a:fillRect/>
            </a:stretch>
          </p:blipFill>
          <p:spPr>
            <a:xfrm>
              <a:off x="555711" y="3230855"/>
              <a:ext cx="4035087" cy="2817582"/>
            </a:xfrm>
            <a:prstGeom prst="rect">
              <a:avLst/>
            </a:prstGeom>
          </p:spPr>
        </p:pic>
        <p:sp>
          <p:nvSpPr>
            <p:cNvPr id="10" name="文字方塊 9"/>
            <p:cNvSpPr txBox="1"/>
            <p:nvPr/>
          </p:nvSpPr>
          <p:spPr bwMode="auto">
            <a:xfrm>
              <a:off x="1336378" y="6048437"/>
              <a:ext cx="2473754" cy="338554"/>
            </a:xfrm>
            <a:prstGeom prst="rect">
              <a:avLst/>
            </a:prstGeom>
            <a:noFill/>
          </p:spPr>
          <p:txBody>
            <a:bodyPr wrap="none" rtlCol="0">
              <a:spAutoFit/>
            </a:bodyPr>
            <a:lstStyle/>
            <a:p>
              <a:r>
                <a:rPr lang="en-US" altLang="zh-TW" sz="1600" dirty="0" smtClean="0"/>
                <a:t>PCB</a:t>
              </a:r>
              <a:r>
                <a:rPr lang="zh-TW" altLang="en-US" sz="1600" dirty="0" smtClean="0"/>
                <a:t> </a:t>
              </a:r>
              <a:r>
                <a:rPr lang="en-US" altLang="zh-TW" sz="1600" dirty="0" smtClean="0"/>
                <a:t>Layout (Eagle PCB)</a:t>
              </a:r>
              <a:endParaRPr lang="zh-TW" altLang="en-US" sz="1600" dirty="0"/>
            </a:p>
          </p:txBody>
        </p:sp>
      </p:grpSp>
      <p:pic>
        <p:nvPicPr>
          <p:cNvPr id="2051" name="Picture 3" descr="硬體圖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936" y="3361844"/>
            <a:ext cx="3421874" cy="330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08689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群組 22"/>
          <p:cNvGrpSpPr/>
          <p:nvPr/>
        </p:nvGrpSpPr>
        <p:grpSpPr>
          <a:xfrm>
            <a:off x="310312" y="3688442"/>
            <a:ext cx="4559326" cy="1633475"/>
            <a:chOff x="551384" y="4487344"/>
            <a:chExt cx="4559326" cy="1633475"/>
          </a:xfrm>
        </p:grpSpPr>
        <p:grpSp>
          <p:nvGrpSpPr>
            <p:cNvPr id="25" name="群組 24"/>
            <p:cNvGrpSpPr/>
            <p:nvPr/>
          </p:nvGrpSpPr>
          <p:grpSpPr>
            <a:xfrm>
              <a:off x="551384" y="4487344"/>
              <a:ext cx="4527334" cy="352140"/>
              <a:chOff x="753661" y="1526285"/>
              <a:chExt cx="3989643" cy="352140"/>
            </a:xfrm>
          </p:grpSpPr>
          <p:cxnSp>
            <p:nvCxnSpPr>
              <p:cNvPr id="27" name="Straight Connector 8">
                <a:extLst>
                  <a:ext uri="{FF2B5EF4-FFF2-40B4-BE49-F238E27FC236}">
                    <a16:creationId xmlns:a16="http://schemas.microsoft.com/office/drawing/2014/main" xmlns="" id="{457582E3-3E3C-4690-8614-A7A6FEB0B880}"/>
                  </a:ext>
                </a:extLst>
              </p:cNvPr>
              <p:cNvCxnSpPr/>
              <p:nvPr/>
            </p:nvCxnSpPr>
            <p:spPr>
              <a:xfrm>
                <a:off x="1646587" y="1697309"/>
                <a:ext cx="3096717" cy="22290"/>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五邊形 27"/>
              <p:cNvSpPr/>
              <p:nvPr/>
            </p:nvSpPr>
            <p:spPr bwMode="auto">
              <a:xfrm>
                <a:off x="753661" y="1526285"/>
                <a:ext cx="3726746"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bg1"/>
                    </a:solidFill>
                    <a:cs typeface="Arial" pitchFamily="34" charset="0"/>
                  </a:rPr>
                  <a:t>ble_app_uart_radio-peripheral_ARC</a:t>
                </a:r>
                <a:endParaRPr lang="zh-TW" altLang="en-US" b="1" dirty="0">
                  <a:solidFill>
                    <a:schemeClr val="bg1"/>
                  </a:solidFill>
                  <a:cs typeface="Arial" pitchFamily="34" charset="0"/>
                </a:endParaRPr>
              </a:p>
            </p:txBody>
          </p:sp>
        </p:grpSp>
        <p:sp>
          <p:nvSpPr>
            <p:cNvPr id="26" name="內容版面配置區 1"/>
            <p:cNvSpPr txBox="1">
              <a:spLocks/>
            </p:cNvSpPr>
            <p:nvPr/>
          </p:nvSpPr>
          <p:spPr bwMode="auto">
            <a:xfrm>
              <a:off x="551384" y="4918579"/>
              <a:ext cx="4559326" cy="1202240"/>
            </a:xfrm>
            <a:prstGeom prst="rect">
              <a:avLst/>
            </a:prstGeom>
            <a:ln w="38100">
              <a:solidFill>
                <a:schemeClr val="accent6">
                  <a:lumMod val="20000"/>
                  <a:lumOff val="80000"/>
                </a:schemeClr>
              </a:solidFill>
            </a:ln>
          </p:spPr>
          <p:txBody>
            <a:bodyPr vert="horz" lIns="91440" tIns="45720" rIns="91440" bIns="45720" rtlCol="0">
              <a:noAutofit/>
            </a:bodyPr>
            <a:lstStyle>
              <a:lvl1pPr marL="173736" indent="-173736" algn="l" defTabSz="914400">
                <a:lnSpc>
                  <a:spcPct val="100000"/>
                </a:lnSpc>
                <a:spcBef>
                  <a:spcPts val="600"/>
                </a:spcBef>
                <a:buClr>
                  <a:schemeClr val="tx1"/>
                </a:buClr>
                <a:buFont typeface="Arial"/>
                <a:buChar char="•"/>
                <a:defRPr sz="2000">
                  <a:solidFill>
                    <a:schemeClr val="tx1"/>
                  </a:solidFill>
                  <a:latin typeface="+mn-lt"/>
                  <a:ea typeface="+mn-ea"/>
                  <a:cs typeface="+mn-cs"/>
                </a:defRPr>
              </a:lvl1pPr>
              <a:lvl2pPr marL="512064" indent="-219456" algn="l" defTabSz="914400">
                <a:lnSpc>
                  <a:spcPct val="100000"/>
                </a:lnSpc>
                <a:spcBef>
                  <a:spcPts val="600"/>
                </a:spcBef>
                <a:buClr>
                  <a:schemeClr val="tx1"/>
                </a:buClr>
                <a:buFont typeface="Arial"/>
                <a:buChar char="–"/>
                <a:defRPr sz="1800">
                  <a:solidFill>
                    <a:schemeClr val="tx1"/>
                  </a:solidFill>
                  <a:latin typeface="+mn-lt"/>
                  <a:ea typeface="+mn-ea"/>
                  <a:cs typeface="+mn-cs"/>
                </a:defRPr>
              </a:lvl2pPr>
              <a:lvl3pPr marL="804672" indent="-228600" algn="l" defTabSz="914400">
                <a:lnSpc>
                  <a:spcPct val="100000"/>
                </a:lnSpc>
                <a:spcBef>
                  <a:spcPts val="600"/>
                </a:spcBef>
                <a:buClr>
                  <a:schemeClr val="tx1"/>
                </a:buClr>
                <a:buFont typeface="Arial"/>
                <a:buChar char="–"/>
                <a:defRPr sz="1600">
                  <a:solidFill>
                    <a:schemeClr val="tx1"/>
                  </a:solidFill>
                  <a:latin typeface="+mn-lt"/>
                  <a:ea typeface="+mn-ea"/>
                  <a:cs typeface="+mn-cs"/>
                </a:defRPr>
              </a:lvl3pPr>
              <a:lvl4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4pPr>
              <a:lvl5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5pPr>
              <a:lvl6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6pPr>
              <a:lvl7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7pPr>
              <a:lvl8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8pPr>
              <a:lvl9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9pPr>
            </a:lstStyle>
            <a:p>
              <a:pPr marL="292608" lvl="1" indent="0">
                <a:buFont typeface="Arial"/>
                <a:buNone/>
              </a:pPr>
              <a:r>
                <a:rPr lang="zh-TW" altLang="en-US" dirty="0" smtClean="0">
                  <a:solidFill>
                    <a:schemeClr val="tx1">
                      <a:lumMod val="85000"/>
                      <a:lumOff val="15000"/>
                    </a:schemeClr>
                  </a:solidFill>
                </a:rPr>
                <a:t>基於</a:t>
              </a:r>
              <a:r>
                <a:rPr lang="en-US" altLang="zh-TW" dirty="0" smtClean="0">
                  <a:solidFill>
                    <a:schemeClr val="tx1">
                      <a:lumMod val="85000"/>
                      <a:lumOff val="15000"/>
                    </a:schemeClr>
                  </a:solidFill>
                </a:rPr>
                <a:t>nRF52SDK</a:t>
              </a:r>
              <a:r>
                <a:rPr lang="zh-TW" altLang="en-US" dirty="0" smtClean="0">
                  <a:solidFill>
                    <a:schemeClr val="tx1">
                      <a:lumMod val="85000"/>
                      <a:lumOff val="15000"/>
                    </a:schemeClr>
                  </a:solidFill>
                </a:rPr>
                <a:t>修改</a:t>
              </a:r>
              <a:endParaRPr lang="en-US" altLang="zh-TW" dirty="0" smtClean="0">
                <a:solidFill>
                  <a:schemeClr val="tx1">
                    <a:lumMod val="85000"/>
                    <a:lumOff val="15000"/>
                  </a:schemeClr>
                </a:solidFill>
              </a:endParaRPr>
            </a:p>
            <a:p>
              <a:pPr marL="292608" lvl="1" indent="0">
                <a:buFont typeface="Arial"/>
                <a:buNone/>
              </a:pPr>
              <a:r>
                <a:rPr lang="zh-TW" altLang="en-US" dirty="0" smtClean="0">
                  <a:solidFill>
                    <a:schemeClr val="tx1">
                      <a:lumMod val="85000"/>
                      <a:lumOff val="15000"/>
                    </a:schemeClr>
                  </a:solidFill>
                </a:rPr>
                <a:t>從</a:t>
              </a:r>
              <a:r>
                <a:rPr lang="en-US" altLang="zh-TW" dirty="0" smtClean="0">
                  <a:solidFill>
                    <a:schemeClr val="tx1">
                      <a:lumMod val="85000"/>
                      <a:lumOff val="15000"/>
                    </a:schemeClr>
                  </a:solidFill>
                </a:rPr>
                <a:t>MPU9250</a:t>
              </a:r>
              <a:r>
                <a:rPr lang="zh-TW" altLang="en-US" dirty="0" smtClean="0">
                  <a:solidFill>
                    <a:schemeClr val="tx1">
                      <a:lumMod val="85000"/>
                      <a:lumOff val="15000"/>
                    </a:schemeClr>
                  </a:solidFill>
                </a:rPr>
                <a:t>讀取三軸加速度</a:t>
              </a:r>
              <a:endParaRPr lang="en-US" altLang="zh-TW" dirty="0" smtClean="0">
                <a:solidFill>
                  <a:schemeClr val="tx1">
                    <a:lumMod val="85000"/>
                    <a:lumOff val="15000"/>
                  </a:schemeClr>
                </a:solidFill>
              </a:endParaRPr>
            </a:p>
            <a:p>
              <a:pPr marL="292608" lvl="1" indent="0">
                <a:buFont typeface="Arial"/>
                <a:buNone/>
              </a:pPr>
              <a:r>
                <a:rPr lang="zh-TW" altLang="en-US" dirty="0">
                  <a:solidFill>
                    <a:schemeClr val="tx1">
                      <a:lumMod val="85000"/>
                      <a:lumOff val="15000"/>
                    </a:schemeClr>
                  </a:solidFill>
                </a:rPr>
                <a:t>輸出</a:t>
              </a:r>
              <a:r>
                <a:rPr lang="zh-TW" altLang="en-US" dirty="0" smtClean="0">
                  <a:solidFill>
                    <a:schemeClr val="tx1">
                      <a:lumMod val="85000"/>
                      <a:lumOff val="15000"/>
                    </a:schemeClr>
                  </a:solidFill>
                </a:rPr>
                <a:t>到</a:t>
              </a:r>
              <a:r>
                <a:rPr lang="en-US" altLang="zh-TW" dirty="0" smtClean="0">
                  <a:solidFill>
                    <a:schemeClr val="tx1">
                      <a:lumMod val="85000"/>
                      <a:lumOff val="15000"/>
                    </a:schemeClr>
                  </a:solidFill>
                </a:rPr>
                <a:t>UART</a:t>
              </a:r>
              <a:r>
                <a:rPr lang="zh-TW" altLang="en-US" dirty="0" smtClean="0">
                  <a:solidFill>
                    <a:schemeClr val="tx1">
                      <a:lumMod val="85000"/>
                      <a:lumOff val="15000"/>
                    </a:schemeClr>
                  </a:solidFill>
                </a:rPr>
                <a:t>介面</a:t>
              </a:r>
              <a:endParaRPr lang="en-US" altLang="zh-TW" dirty="0" smtClean="0">
                <a:solidFill>
                  <a:schemeClr val="tx1">
                    <a:lumMod val="85000"/>
                    <a:lumOff val="15000"/>
                  </a:schemeClr>
                </a:solidFill>
              </a:endParaRPr>
            </a:p>
          </p:txBody>
        </p:sp>
      </p:grpSp>
      <p:sp>
        <p:nvSpPr>
          <p:cNvPr id="2" name="內容版面配置區 1"/>
          <p:cNvSpPr>
            <a:spLocks noGrp="1"/>
          </p:cNvSpPr>
          <p:nvPr>
            <p:ph idx="1"/>
          </p:nvPr>
        </p:nvSpPr>
        <p:spPr>
          <a:xfrm>
            <a:off x="456554" y="1611962"/>
            <a:ext cx="4559326" cy="1487507"/>
          </a:xfrm>
          <a:ln w="38100">
            <a:solidFill>
              <a:schemeClr val="accent6">
                <a:lumMod val="20000"/>
                <a:lumOff val="80000"/>
              </a:schemeClr>
            </a:solidFill>
          </a:ln>
        </p:spPr>
        <p:txBody>
          <a:bodyPr/>
          <a:lstStyle/>
          <a:p>
            <a:pPr marL="292608" lvl="1" indent="0">
              <a:buNone/>
            </a:pPr>
            <a:r>
              <a:rPr lang="zh-TW" altLang="en-US" dirty="0" smtClean="0">
                <a:solidFill>
                  <a:schemeClr val="tx1">
                    <a:lumMod val="85000"/>
                    <a:lumOff val="15000"/>
                  </a:schemeClr>
                </a:solidFill>
              </a:rPr>
              <a:t>訓練一個</a:t>
            </a:r>
            <a:r>
              <a:rPr lang="en-US" altLang="zh-TW" dirty="0" err="1" smtClean="0">
                <a:solidFill>
                  <a:schemeClr val="tx1">
                    <a:lumMod val="85000"/>
                    <a:lumOff val="15000"/>
                  </a:schemeClr>
                </a:solidFill>
              </a:rPr>
              <a:t>keras</a:t>
            </a:r>
            <a:r>
              <a:rPr lang="zh-TW" altLang="en-US" dirty="0" smtClean="0">
                <a:solidFill>
                  <a:schemeClr val="tx1">
                    <a:lumMod val="85000"/>
                    <a:lumOff val="15000"/>
                  </a:schemeClr>
                </a:solidFill>
              </a:rPr>
              <a:t>模型</a:t>
            </a:r>
            <a:endParaRPr lang="en-US" altLang="zh-TW" dirty="0" smtClean="0">
              <a:solidFill>
                <a:schemeClr val="tx1">
                  <a:lumMod val="85000"/>
                  <a:lumOff val="15000"/>
                </a:schemeClr>
              </a:solidFill>
            </a:endParaRPr>
          </a:p>
          <a:p>
            <a:pPr marL="292608" lvl="1" indent="0">
              <a:buNone/>
            </a:pPr>
            <a:r>
              <a:rPr lang="zh-TW" altLang="en-US" dirty="0" smtClean="0">
                <a:solidFill>
                  <a:schemeClr val="tx1">
                    <a:lumMod val="85000"/>
                    <a:lumOff val="15000"/>
                  </a:schemeClr>
                </a:solidFill>
              </a:rPr>
              <a:t>然後轉換成</a:t>
            </a:r>
            <a:r>
              <a:rPr lang="en-US" altLang="zh-TW" dirty="0" smtClean="0">
                <a:solidFill>
                  <a:schemeClr val="tx1">
                    <a:lumMod val="85000"/>
                    <a:lumOff val="15000"/>
                  </a:schemeClr>
                </a:solidFill>
              </a:rPr>
              <a:t>.</a:t>
            </a:r>
            <a:r>
              <a:rPr lang="en-US" altLang="zh-TW" dirty="0" err="1" smtClean="0">
                <a:solidFill>
                  <a:schemeClr val="tx1">
                    <a:lumMod val="85000"/>
                    <a:lumOff val="15000"/>
                  </a:schemeClr>
                </a:solidFill>
              </a:rPr>
              <a:t>tflite</a:t>
            </a:r>
            <a:r>
              <a:rPr lang="zh-TW" altLang="en-US" dirty="0" smtClean="0">
                <a:solidFill>
                  <a:schemeClr val="tx1">
                    <a:lumMod val="85000"/>
                    <a:lumOff val="15000"/>
                  </a:schemeClr>
                </a:solidFill>
              </a:rPr>
              <a:t>格式，並且進行量化</a:t>
            </a:r>
            <a:endParaRPr lang="en-US" altLang="zh-TW" dirty="0" smtClean="0">
              <a:solidFill>
                <a:schemeClr val="tx1">
                  <a:lumMod val="85000"/>
                  <a:lumOff val="15000"/>
                </a:schemeClr>
              </a:solidFill>
            </a:endParaRPr>
          </a:p>
          <a:p>
            <a:pPr marL="292608" lvl="1" indent="0">
              <a:buNone/>
            </a:pPr>
            <a:r>
              <a:rPr lang="zh-TW" altLang="en-US" dirty="0" smtClean="0">
                <a:solidFill>
                  <a:schemeClr val="tx1">
                    <a:lumMod val="85000"/>
                    <a:lumOff val="15000"/>
                  </a:schemeClr>
                </a:solidFill>
              </a:rPr>
              <a:t>也</a:t>
            </a:r>
            <a:r>
              <a:rPr lang="zh-TW" altLang="en-US" dirty="0">
                <a:solidFill>
                  <a:schemeClr val="tx1">
                    <a:lumMod val="85000"/>
                    <a:lumOff val="15000"/>
                  </a:schemeClr>
                </a:solidFill>
              </a:rPr>
              <a:t>提高了運算的速度</a:t>
            </a:r>
          </a:p>
          <a:p>
            <a:pPr marL="292608" lvl="1" indent="0">
              <a:buNone/>
            </a:pPr>
            <a:r>
              <a:rPr lang="zh-TW" altLang="en-US" dirty="0">
                <a:solidFill>
                  <a:schemeClr val="tx1">
                    <a:lumMod val="85000"/>
                    <a:lumOff val="15000"/>
                  </a:schemeClr>
                </a:solidFill>
              </a:rPr>
              <a:t>精度略為</a:t>
            </a:r>
            <a:r>
              <a:rPr lang="zh-TW" altLang="en-US" dirty="0" smtClean="0">
                <a:solidFill>
                  <a:schemeClr val="tx1">
                    <a:lumMod val="85000"/>
                    <a:lumOff val="15000"/>
                  </a:schemeClr>
                </a:solidFill>
              </a:rPr>
              <a:t>下降</a:t>
            </a:r>
            <a:endParaRPr lang="en-US" altLang="zh-TW" dirty="0" smtClean="0">
              <a:solidFill>
                <a:schemeClr val="tx1">
                  <a:lumMod val="85000"/>
                  <a:lumOff val="15000"/>
                </a:schemeClr>
              </a:solidFill>
            </a:endParaRPr>
          </a:p>
          <a:p>
            <a:pPr marL="292608" lvl="1" indent="0">
              <a:buNone/>
            </a:pPr>
            <a:endParaRPr lang="en-US" altLang="zh-TW" dirty="0" smtClean="0">
              <a:solidFill>
                <a:schemeClr val="tx1">
                  <a:lumMod val="85000"/>
                  <a:lumOff val="15000"/>
                </a:schemeClr>
              </a:solidFill>
            </a:endParaRPr>
          </a:p>
        </p:txBody>
      </p:sp>
      <p:sp>
        <p:nvSpPr>
          <p:cNvPr id="3" name="標題 2"/>
          <p:cNvSpPr>
            <a:spLocks noGrp="1"/>
          </p:cNvSpPr>
          <p:nvPr>
            <p:ph type="title"/>
          </p:nvPr>
        </p:nvSpPr>
        <p:spPr/>
        <p:txBody>
          <a:bodyPr/>
          <a:lstStyle/>
          <a:p>
            <a:r>
              <a:rPr lang="zh-TW" altLang="en-US" b="1" dirty="0"/>
              <a:t>軟</a:t>
            </a:r>
            <a:r>
              <a:rPr lang="zh-TW" altLang="en-US" b="1" dirty="0" smtClean="0"/>
              <a:t>體</a:t>
            </a:r>
            <a:endParaRPr lang="zh-TW" altLang="en-US" dirty="0"/>
          </a:p>
        </p:txBody>
      </p:sp>
      <p:grpSp>
        <p:nvGrpSpPr>
          <p:cNvPr id="11" name="群組 10"/>
          <p:cNvGrpSpPr/>
          <p:nvPr/>
        </p:nvGrpSpPr>
        <p:grpSpPr>
          <a:xfrm>
            <a:off x="456554" y="1259822"/>
            <a:ext cx="4559326" cy="352140"/>
            <a:chOff x="753661" y="1526285"/>
            <a:chExt cx="4441915" cy="352140"/>
          </a:xfrm>
        </p:grpSpPr>
        <p:cxnSp>
          <p:nvCxnSpPr>
            <p:cNvPr id="12"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五邊形 12"/>
            <p:cNvSpPr/>
            <p:nvPr/>
          </p:nvSpPr>
          <p:spPr bwMode="auto">
            <a:xfrm>
              <a:off x="753661" y="1526285"/>
              <a:ext cx="2808312"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smtClean="0">
                  <a:solidFill>
                    <a:schemeClr val="bg1"/>
                  </a:solidFill>
                  <a:cs typeface="Arial" pitchFamily="34" charset="0"/>
                </a:rPr>
                <a:t>TFlite_inference.ipynb</a:t>
              </a:r>
              <a:endParaRPr lang="zh-TW" altLang="en-US" b="1" dirty="0">
                <a:solidFill>
                  <a:schemeClr val="bg1"/>
                </a:solidFill>
                <a:cs typeface="Arial" pitchFamily="34" charset="0"/>
              </a:endParaRPr>
            </a:p>
          </p:txBody>
        </p:sp>
      </p:grpSp>
      <p:grpSp>
        <p:nvGrpSpPr>
          <p:cNvPr id="5" name="群組 4"/>
          <p:cNvGrpSpPr/>
          <p:nvPr/>
        </p:nvGrpSpPr>
        <p:grpSpPr>
          <a:xfrm>
            <a:off x="5997404" y="1852329"/>
            <a:ext cx="5040560" cy="1532399"/>
            <a:chOff x="551384" y="2735058"/>
            <a:chExt cx="5040560" cy="1532399"/>
          </a:xfrm>
        </p:grpSpPr>
        <p:grpSp>
          <p:nvGrpSpPr>
            <p:cNvPr id="15" name="群組 14"/>
            <p:cNvGrpSpPr/>
            <p:nvPr/>
          </p:nvGrpSpPr>
          <p:grpSpPr>
            <a:xfrm>
              <a:off x="551384" y="2735058"/>
              <a:ext cx="5040560" cy="352140"/>
              <a:chOff x="753661" y="1526285"/>
              <a:chExt cx="4145787" cy="352140"/>
            </a:xfrm>
          </p:grpSpPr>
          <p:cxnSp>
            <p:nvCxnSpPr>
              <p:cNvPr id="16" name="Straight Connector 8">
                <a:extLst>
                  <a:ext uri="{FF2B5EF4-FFF2-40B4-BE49-F238E27FC236}">
                    <a16:creationId xmlns:a16="http://schemas.microsoft.com/office/drawing/2014/main" xmlns="" id="{457582E3-3E3C-4690-8614-A7A6FEB0B880}"/>
                  </a:ext>
                </a:extLst>
              </p:cNvPr>
              <p:cNvCxnSpPr/>
              <p:nvPr/>
            </p:nvCxnSpPr>
            <p:spPr>
              <a:xfrm>
                <a:off x="1646587" y="1697309"/>
                <a:ext cx="3252861" cy="18862"/>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五邊形 16"/>
              <p:cNvSpPr/>
              <p:nvPr/>
            </p:nvSpPr>
            <p:spPr bwMode="auto">
              <a:xfrm>
                <a:off x="753661" y="1526285"/>
                <a:ext cx="3558516"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cs typeface="Arial" pitchFamily="34" charset="0"/>
                  </a:rPr>
                  <a:t>Lab2_SPI_Arduino_SC16IS752_GPIO</a:t>
                </a:r>
                <a:endParaRPr lang="zh-TW" altLang="en-US" b="1" dirty="0">
                  <a:solidFill>
                    <a:schemeClr val="bg1"/>
                  </a:solidFill>
                  <a:cs typeface="Arial" pitchFamily="34" charset="0"/>
                </a:endParaRPr>
              </a:p>
            </p:txBody>
          </p:sp>
        </p:grpSp>
        <p:sp>
          <p:nvSpPr>
            <p:cNvPr id="18" name="內容版面配置區 1"/>
            <p:cNvSpPr txBox="1">
              <a:spLocks/>
            </p:cNvSpPr>
            <p:nvPr/>
          </p:nvSpPr>
          <p:spPr bwMode="auto">
            <a:xfrm>
              <a:off x="561680" y="3173966"/>
              <a:ext cx="5030264" cy="1093491"/>
            </a:xfrm>
            <a:prstGeom prst="rect">
              <a:avLst/>
            </a:prstGeom>
            <a:ln w="38100">
              <a:solidFill>
                <a:schemeClr val="accent6">
                  <a:lumMod val="40000"/>
                  <a:lumOff val="60000"/>
                </a:schemeClr>
              </a:solidFill>
            </a:ln>
          </p:spPr>
          <p:txBody>
            <a:bodyPr vert="horz" lIns="91440" tIns="45720" rIns="91440" bIns="45720" rtlCol="0">
              <a:noAutofit/>
            </a:bodyPr>
            <a:lstStyle>
              <a:lvl1pPr marL="173736" indent="-173736" algn="l" defTabSz="914400">
                <a:lnSpc>
                  <a:spcPct val="100000"/>
                </a:lnSpc>
                <a:spcBef>
                  <a:spcPts val="600"/>
                </a:spcBef>
                <a:buClr>
                  <a:schemeClr val="tx1"/>
                </a:buClr>
                <a:buFont typeface="Arial"/>
                <a:buChar char="•"/>
                <a:defRPr sz="2000">
                  <a:solidFill>
                    <a:schemeClr val="tx1"/>
                  </a:solidFill>
                  <a:latin typeface="+mn-lt"/>
                  <a:ea typeface="+mn-ea"/>
                  <a:cs typeface="+mn-cs"/>
                </a:defRPr>
              </a:lvl1pPr>
              <a:lvl2pPr marL="512064" indent="-219456" algn="l" defTabSz="914400">
                <a:lnSpc>
                  <a:spcPct val="100000"/>
                </a:lnSpc>
                <a:spcBef>
                  <a:spcPts val="600"/>
                </a:spcBef>
                <a:buClr>
                  <a:schemeClr val="tx1"/>
                </a:buClr>
                <a:buFont typeface="Arial"/>
                <a:buChar char="–"/>
                <a:defRPr sz="1800">
                  <a:solidFill>
                    <a:schemeClr val="tx1"/>
                  </a:solidFill>
                  <a:latin typeface="+mn-lt"/>
                  <a:ea typeface="+mn-ea"/>
                  <a:cs typeface="+mn-cs"/>
                </a:defRPr>
              </a:lvl2pPr>
              <a:lvl3pPr marL="804672" indent="-228600" algn="l" defTabSz="914400">
                <a:lnSpc>
                  <a:spcPct val="100000"/>
                </a:lnSpc>
                <a:spcBef>
                  <a:spcPts val="600"/>
                </a:spcBef>
                <a:buClr>
                  <a:schemeClr val="tx1"/>
                </a:buClr>
                <a:buFont typeface="Arial"/>
                <a:buChar char="–"/>
                <a:defRPr sz="1600">
                  <a:solidFill>
                    <a:schemeClr val="tx1"/>
                  </a:solidFill>
                  <a:latin typeface="+mn-lt"/>
                  <a:ea typeface="+mn-ea"/>
                  <a:cs typeface="+mn-cs"/>
                </a:defRPr>
              </a:lvl3pPr>
              <a:lvl4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4pPr>
              <a:lvl5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5pPr>
              <a:lvl6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6pPr>
              <a:lvl7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7pPr>
              <a:lvl8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8pPr>
              <a:lvl9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9pPr>
            </a:lstStyle>
            <a:p>
              <a:pPr marL="292608" lvl="1" indent="0">
                <a:buFont typeface="Arial"/>
                <a:buNone/>
              </a:pPr>
              <a:r>
                <a:rPr lang="zh-TW" altLang="en-US" dirty="0" smtClean="0">
                  <a:solidFill>
                    <a:schemeClr val="tx1">
                      <a:lumMod val="85000"/>
                      <a:lumOff val="15000"/>
                    </a:schemeClr>
                  </a:solidFill>
                </a:rPr>
                <a:t>以此</a:t>
              </a:r>
              <a:r>
                <a:rPr lang="zh-TW" altLang="en-US" dirty="0" smtClean="0">
                  <a:solidFill>
                    <a:schemeClr val="tx1">
                      <a:lumMod val="85000"/>
                      <a:lumOff val="15000"/>
                    </a:schemeClr>
                  </a:solidFill>
                </a:rPr>
                <a:t>專案去修改，加入了分析</a:t>
              </a:r>
              <a:r>
                <a:rPr lang="en-US" altLang="zh-TW" dirty="0" smtClean="0">
                  <a:solidFill>
                    <a:schemeClr val="tx1">
                      <a:lumMod val="85000"/>
                      <a:lumOff val="15000"/>
                    </a:schemeClr>
                  </a:solidFill>
                </a:rPr>
                <a:t>UART buffer</a:t>
              </a:r>
              <a:r>
                <a:rPr lang="zh-TW" altLang="en-US" dirty="0" smtClean="0">
                  <a:solidFill>
                    <a:schemeClr val="tx1">
                      <a:lumMod val="85000"/>
                      <a:lumOff val="15000"/>
                    </a:schemeClr>
                  </a:solidFill>
                </a:rPr>
                <a:t>、</a:t>
              </a:r>
              <a:endParaRPr lang="en-US" altLang="zh-TW" dirty="0" smtClean="0">
                <a:solidFill>
                  <a:schemeClr val="tx1">
                    <a:lumMod val="85000"/>
                    <a:lumOff val="15000"/>
                  </a:schemeClr>
                </a:solidFill>
              </a:endParaRPr>
            </a:p>
            <a:p>
              <a:pPr marL="292608" lvl="1" indent="0">
                <a:buFont typeface="Arial"/>
                <a:buNone/>
              </a:pPr>
              <a:r>
                <a:rPr lang="en-US" altLang="zh-TW" dirty="0" err="1" smtClean="0">
                  <a:solidFill>
                    <a:schemeClr val="tx1">
                      <a:lumMod val="85000"/>
                      <a:lumOff val="15000"/>
                    </a:schemeClr>
                  </a:solidFill>
                </a:rPr>
                <a:t>TFLite</a:t>
              </a:r>
              <a:r>
                <a:rPr lang="en-US" altLang="zh-TW" dirty="0" smtClean="0">
                  <a:solidFill>
                    <a:schemeClr val="tx1">
                      <a:lumMod val="85000"/>
                      <a:lumOff val="15000"/>
                    </a:schemeClr>
                  </a:solidFill>
                </a:rPr>
                <a:t> inference</a:t>
              </a:r>
              <a:r>
                <a:rPr lang="zh-TW" altLang="en-US" dirty="0" smtClean="0">
                  <a:solidFill>
                    <a:schemeClr val="tx1">
                      <a:lumMod val="85000"/>
                      <a:lumOff val="15000"/>
                    </a:schemeClr>
                  </a:solidFill>
                </a:rPr>
                <a:t>功能和一些前處理的函式</a:t>
              </a:r>
              <a:endParaRPr lang="en-US" altLang="zh-TW" dirty="0" smtClean="0">
                <a:solidFill>
                  <a:schemeClr val="tx1">
                    <a:lumMod val="85000"/>
                    <a:lumOff val="15000"/>
                  </a:schemeClr>
                </a:solidFill>
              </a:endParaRPr>
            </a:p>
            <a:p>
              <a:pPr marL="292608" lvl="1" indent="0">
                <a:buFont typeface="Arial"/>
                <a:buNone/>
              </a:pPr>
              <a:r>
                <a:rPr lang="zh-TW" altLang="en-US" dirty="0">
                  <a:solidFill>
                    <a:schemeClr val="tx1">
                      <a:lumMod val="85000"/>
                      <a:lumOff val="15000"/>
                    </a:schemeClr>
                  </a:solidFill>
                </a:rPr>
                <a:t>將</a:t>
              </a:r>
              <a:r>
                <a:rPr lang="zh-TW" altLang="en-US" dirty="0" smtClean="0">
                  <a:solidFill>
                    <a:schemeClr val="tx1">
                      <a:lumMod val="85000"/>
                      <a:lumOff val="15000"/>
                    </a:schemeClr>
                  </a:solidFill>
                </a:rPr>
                <a:t>預測結果輸出給</a:t>
              </a:r>
              <a:r>
                <a:rPr lang="en-US" altLang="zh-TW" dirty="0" smtClean="0">
                  <a:solidFill>
                    <a:schemeClr val="tx1">
                      <a:lumMod val="85000"/>
                      <a:lumOff val="15000"/>
                    </a:schemeClr>
                  </a:solidFill>
                </a:rPr>
                <a:t>pc</a:t>
              </a:r>
            </a:p>
          </p:txBody>
        </p:sp>
      </p:grpSp>
      <p:grpSp>
        <p:nvGrpSpPr>
          <p:cNvPr id="6" name="群組 5"/>
          <p:cNvGrpSpPr/>
          <p:nvPr/>
        </p:nvGrpSpPr>
        <p:grpSpPr>
          <a:xfrm>
            <a:off x="6007700" y="4419960"/>
            <a:ext cx="5135390" cy="1223079"/>
            <a:chOff x="456554" y="4473868"/>
            <a:chExt cx="5135390" cy="1223079"/>
          </a:xfrm>
        </p:grpSpPr>
        <p:grpSp>
          <p:nvGrpSpPr>
            <p:cNvPr id="19" name="群組 18"/>
            <p:cNvGrpSpPr/>
            <p:nvPr/>
          </p:nvGrpSpPr>
          <p:grpSpPr>
            <a:xfrm>
              <a:off x="456554" y="4473868"/>
              <a:ext cx="5135390" cy="352140"/>
              <a:chOff x="670094" y="1512809"/>
              <a:chExt cx="4525482" cy="352140"/>
            </a:xfrm>
          </p:grpSpPr>
          <p:cxnSp>
            <p:nvCxnSpPr>
              <p:cNvPr id="20"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21" name="五邊形 20"/>
              <p:cNvSpPr/>
              <p:nvPr/>
            </p:nvSpPr>
            <p:spPr bwMode="auto">
              <a:xfrm>
                <a:off x="670094" y="1512809"/>
                <a:ext cx="2439925"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cs typeface="Arial" pitchFamily="34" charset="0"/>
                  </a:rPr>
                  <a:t>m</a:t>
                </a:r>
                <a:r>
                  <a:rPr lang="en-US" altLang="zh-TW" b="1" dirty="0" smtClean="0">
                    <a:solidFill>
                      <a:schemeClr val="bg1"/>
                    </a:solidFill>
                    <a:cs typeface="Arial" pitchFamily="34" charset="0"/>
                  </a:rPr>
                  <a:t>onitor_and_parse.py</a:t>
                </a:r>
                <a:endParaRPr lang="zh-TW" altLang="en-US" b="1" dirty="0">
                  <a:solidFill>
                    <a:schemeClr val="bg1"/>
                  </a:solidFill>
                  <a:cs typeface="Arial" pitchFamily="34" charset="0"/>
                </a:endParaRPr>
              </a:p>
            </p:txBody>
          </p:sp>
        </p:grpSp>
        <p:sp>
          <p:nvSpPr>
            <p:cNvPr id="24" name="內容版面配置區 1"/>
            <p:cNvSpPr txBox="1">
              <a:spLocks/>
            </p:cNvSpPr>
            <p:nvPr/>
          </p:nvSpPr>
          <p:spPr bwMode="auto">
            <a:xfrm>
              <a:off x="456554" y="4905103"/>
              <a:ext cx="5135390" cy="791844"/>
            </a:xfrm>
            <a:prstGeom prst="rect">
              <a:avLst/>
            </a:prstGeom>
            <a:ln w="38100">
              <a:solidFill>
                <a:schemeClr val="accent6">
                  <a:lumMod val="40000"/>
                  <a:lumOff val="60000"/>
                </a:schemeClr>
              </a:solidFill>
            </a:ln>
          </p:spPr>
          <p:txBody>
            <a:bodyPr vert="horz" lIns="91440" tIns="45720" rIns="91440" bIns="45720" rtlCol="0">
              <a:noAutofit/>
            </a:bodyPr>
            <a:lstStyle>
              <a:lvl1pPr marL="173736" indent="-173736" algn="l" defTabSz="914400">
                <a:lnSpc>
                  <a:spcPct val="100000"/>
                </a:lnSpc>
                <a:spcBef>
                  <a:spcPts val="600"/>
                </a:spcBef>
                <a:buClr>
                  <a:schemeClr val="tx1"/>
                </a:buClr>
                <a:buFont typeface="Arial"/>
                <a:buChar char="•"/>
                <a:defRPr sz="2000">
                  <a:solidFill>
                    <a:schemeClr val="tx1"/>
                  </a:solidFill>
                  <a:latin typeface="+mn-lt"/>
                  <a:ea typeface="+mn-ea"/>
                  <a:cs typeface="+mn-cs"/>
                </a:defRPr>
              </a:lvl1pPr>
              <a:lvl2pPr marL="512064" indent="-219456" algn="l" defTabSz="914400">
                <a:lnSpc>
                  <a:spcPct val="100000"/>
                </a:lnSpc>
                <a:spcBef>
                  <a:spcPts val="600"/>
                </a:spcBef>
                <a:buClr>
                  <a:schemeClr val="tx1"/>
                </a:buClr>
                <a:buFont typeface="Arial"/>
                <a:buChar char="–"/>
                <a:defRPr sz="1800">
                  <a:solidFill>
                    <a:schemeClr val="tx1"/>
                  </a:solidFill>
                  <a:latin typeface="+mn-lt"/>
                  <a:ea typeface="+mn-ea"/>
                  <a:cs typeface="+mn-cs"/>
                </a:defRPr>
              </a:lvl2pPr>
              <a:lvl3pPr marL="804672" indent="-228600" algn="l" defTabSz="914400">
                <a:lnSpc>
                  <a:spcPct val="100000"/>
                </a:lnSpc>
                <a:spcBef>
                  <a:spcPts val="600"/>
                </a:spcBef>
                <a:buClr>
                  <a:schemeClr val="tx1"/>
                </a:buClr>
                <a:buFont typeface="Arial"/>
                <a:buChar char="–"/>
                <a:defRPr sz="1600">
                  <a:solidFill>
                    <a:schemeClr val="tx1"/>
                  </a:solidFill>
                  <a:latin typeface="+mn-lt"/>
                  <a:ea typeface="+mn-ea"/>
                  <a:cs typeface="+mn-cs"/>
                </a:defRPr>
              </a:lvl3pPr>
              <a:lvl4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4pPr>
              <a:lvl5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5pPr>
              <a:lvl6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6pPr>
              <a:lvl7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7pPr>
              <a:lvl8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8pPr>
              <a:lvl9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9pPr>
            </a:lstStyle>
            <a:p>
              <a:pPr marL="292608" lvl="1" indent="0">
                <a:buFont typeface="Arial"/>
                <a:buNone/>
              </a:pPr>
              <a:r>
                <a:rPr lang="zh-TW" altLang="en-US" dirty="0" smtClean="0">
                  <a:solidFill>
                    <a:schemeClr val="tx1">
                      <a:lumMod val="85000"/>
                      <a:lumOff val="15000"/>
                    </a:schemeClr>
                  </a:solidFill>
                </a:rPr>
                <a:t>修正預測後的結果</a:t>
              </a:r>
              <a:endParaRPr lang="en-US" altLang="zh-TW" dirty="0" smtClean="0">
                <a:solidFill>
                  <a:schemeClr val="tx1">
                    <a:lumMod val="85000"/>
                    <a:lumOff val="15000"/>
                  </a:schemeClr>
                </a:solidFill>
              </a:endParaRPr>
            </a:p>
            <a:p>
              <a:pPr marL="292608" lvl="1" indent="0">
                <a:buFont typeface="Arial"/>
                <a:buNone/>
              </a:pPr>
              <a:r>
                <a:rPr lang="zh-TW" altLang="en-US" dirty="0">
                  <a:solidFill>
                    <a:schemeClr val="tx1">
                      <a:lumMod val="85000"/>
                      <a:lumOff val="15000"/>
                    </a:schemeClr>
                  </a:solidFill>
                </a:rPr>
                <a:t>並且</a:t>
              </a:r>
              <a:r>
                <a:rPr lang="zh-TW" altLang="en-US" dirty="0" smtClean="0">
                  <a:solidFill>
                    <a:schemeClr val="tx1">
                      <a:lumMod val="85000"/>
                      <a:lumOff val="15000"/>
                    </a:schemeClr>
                  </a:solidFill>
                </a:rPr>
                <a:t>顯示最後</a:t>
              </a:r>
              <a:r>
                <a:rPr lang="zh-TW" altLang="en-US" dirty="0" smtClean="0">
                  <a:solidFill>
                    <a:schemeClr val="tx1">
                      <a:lumMod val="85000"/>
                      <a:lumOff val="15000"/>
                    </a:schemeClr>
                  </a:solidFill>
                </a:rPr>
                <a:t>的跑步著地指數</a:t>
              </a:r>
              <a:endParaRPr lang="en-US" altLang="zh-TW" dirty="0" smtClean="0">
                <a:solidFill>
                  <a:schemeClr val="tx1">
                    <a:lumMod val="85000"/>
                    <a:lumOff val="15000"/>
                  </a:schemeClr>
                </a:solidFill>
              </a:endParaRPr>
            </a:p>
          </p:txBody>
        </p:sp>
      </p:grpSp>
      <p:sp>
        <p:nvSpPr>
          <p:cNvPr id="4" name="文字方塊 3"/>
          <p:cNvSpPr txBox="1"/>
          <p:nvPr/>
        </p:nvSpPr>
        <p:spPr bwMode="auto">
          <a:xfrm>
            <a:off x="10776520" y="6211759"/>
            <a:ext cx="1107996" cy="369332"/>
          </a:xfrm>
          <a:prstGeom prst="rect">
            <a:avLst/>
          </a:prstGeom>
          <a:noFill/>
        </p:spPr>
        <p:txBody>
          <a:bodyPr wrap="none" rtlCol="0">
            <a:spAutoFit/>
          </a:bodyPr>
          <a:lstStyle/>
          <a:p>
            <a:r>
              <a:rPr lang="zh-TW" altLang="en-US" dirty="0" smtClean="0">
                <a:hlinkClick r:id="rId3"/>
              </a:rPr>
              <a:t>程式連結</a:t>
            </a:r>
            <a:endParaRPr lang="en-US" altLang="zh-TW" dirty="0" smtClean="0"/>
          </a:p>
        </p:txBody>
      </p:sp>
      <p:cxnSp>
        <p:nvCxnSpPr>
          <p:cNvPr id="36" name="Straight Arrow Connector 24">
            <a:extLst>
              <a:ext uri="{FF2B5EF4-FFF2-40B4-BE49-F238E27FC236}">
                <a16:creationId xmlns:a16="http://schemas.microsoft.com/office/drawing/2014/main" xmlns="" id="{F84180C4-5369-47CD-A40E-6CBEFC2E29B6}"/>
              </a:ext>
            </a:extLst>
          </p:cNvPr>
          <p:cNvCxnSpPr>
            <a:cxnSpLocks/>
          </p:cNvCxnSpPr>
          <p:nvPr/>
        </p:nvCxnSpPr>
        <p:spPr>
          <a:xfrm flipH="1" flipV="1">
            <a:off x="5015881" y="3099469"/>
            <a:ext cx="991819" cy="285259"/>
          </a:xfrm>
          <a:prstGeom prst="straightConnector1">
            <a:avLst/>
          </a:prstGeom>
          <a:ln w="31750">
            <a:solidFill>
              <a:schemeClr val="accent3">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24">
            <a:extLst>
              <a:ext uri="{FF2B5EF4-FFF2-40B4-BE49-F238E27FC236}">
                <a16:creationId xmlns:a16="http://schemas.microsoft.com/office/drawing/2014/main" xmlns="" id="{F84180C4-5369-47CD-A40E-6CBEFC2E29B6}"/>
              </a:ext>
            </a:extLst>
          </p:cNvPr>
          <p:cNvCxnSpPr>
            <a:cxnSpLocks/>
          </p:cNvCxnSpPr>
          <p:nvPr/>
        </p:nvCxnSpPr>
        <p:spPr>
          <a:xfrm flipV="1">
            <a:off x="4859342" y="3384728"/>
            <a:ext cx="1148358" cy="766326"/>
          </a:xfrm>
          <a:prstGeom prst="straightConnector1">
            <a:avLst/>
          </a:prstGeom>
          <a:ln w="31750">
            <a:solidFill>
              <a:schemeClr val="accent3">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24">
            <a:extLst>
              <a:ext uri="{FF2B5EF4-FFF2-40B4-BE49-F238E27FC236}">
                <a16:creationId xmlns:a16="http://schemas.microsoft.com/office/drawing/2014/main" xmlns="" id="{F84180C4-5369-47CD-A40E-6CBEFC2E29B6}"/>
              </a:ext>
            </a:extLst>
          </p:cNvPr>
          <p:cNvCxnSpPr>
            <a:cxnSpLocks/>
          </p:cNvCxnSpPr>
          <p:nvPr/>
        </p:nvCxnSpPr>
        <p:spPr>
          <a:xfrm flipH="1">
            <a:off x="4836455" y="3105487"/>
            <a:ext cx="178235" cy="1024621"/>
          </a:xfrm>
          <a:prstGeom prst="straightConnector1">
            <a:avLst/>
          </a:prstGeom>
          <a:ln w="31750">
            <a:solidFill>
              <a:schemeClr val="accent3">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24">
            <a:extLst>
              <a:ext uri="{FF2B5EF4-FFF2-40B4-BE49-F238E27FC236}">
                <a16:creationId xmlns:a16="http://schemas.microsoft.com/office/drawing/2014/main" xmlns="" id="{F84180C4-5369-47CD-A40E-6CBEFC2E29B6}"/>
              </a:ext>
            </a:extLst>
          </p:cNvPr>
          <p:cNvCxnSpPr>
            <a:cxnSpLocks/>
          </p:cNvCxnSpPr>
          <p:nvPr/>
        </p:nvCxnSpPr>
        <p:spPr>
          <a:xfrm flipV="1">
            <a:off x="6029396" y="3463823"/>
            <a:ext cx="0" cy="999687"/>
          </a:xfrm>
          <a:prstGeom prst="straightConnector1">
            <a:avLst/>
          </a:prstGeom>
          <a:ln w="31750">
            <a:solidFill>
              <a:schemeClr val="accent4">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24">
            <a:extLst>
              <a:ext uri="{FF2B5EF4-FFF2-40B4-BE49-F238E27FC236}">
                <a16:creationId xmlns:a16="http://schemas.microsoft.com/office/drawing/2014/main" xmlns="" id="{F84180C4-5369-47CD-A40E-6CBEFC2E29B6}"/>
              </a:ext>
            </a:extLst>
          </p:cNvPr>
          <p:cNvCxnSpPr>
            <a:cxnSpLocks/>
          </p:cNvCxnSpPr>
          <p:nvPr/>
        </p:nvCxnSpPr>
        <p:spPr>
          <a:xfrm>
            <a:off x="4958755" y="4230149"/>
            <a:ext cx="1070641" cy="205795"/>
          </a:xfrm>
          <a:prstGeom prst="straightConnector1">
            <a:avLst/>
          </a:prstGeom>
          <a:ln w="31750">
            <a:solidFill>
              <a:schemeClr val="accent4">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24">
            <a:extLst>
              <a:ext uri="{FF2B5EF4-FFF2-40B4-BE49-F238E27FC236}">
                <a16:creationId xmlns:a16="http://schemas.microsoft.com/office/drawing/2014/main" xmlns="" id="{F84180C4-5369-47CD-A40E-6CBEFC2E29B6}"/>
              </a:ext>
            </a:extLst>
          </p:cNvPr>
          <p:cNvCxnSpPr>
            <a:cxnSpLocks/>
          </p:cNvCxnSpPr>
          <p:nvPr/>
        </p:nvCxnSpPr>
        <p:spPr>
          <a:xfrm flipH="1">
            <a:off x="4958754" y="3470988"/>
            <a:ext cx="1087483" cy="753453"/>
          </a:xfrm>
          <a:prstGeom prst="straightConnector1">
            <a:avLst/>
          </a:prstGeom>
          <a:ln w="31750">
            <a:solidFill>
              <a:schemeClr val="accent4">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62" name="文字方塊 61"/>
          <p:cNvSpPr txBox="1"/>
          <p:nvPr/>
        </p:nvSpPr>
        <p:spPr bwMode="auto">
          <a:xfrm rot="19563375">
            <a:off x="4878325" y="3394290"/>
            <a:ext cx="877163" cy="369332"/>
          </a:xfrm>
          <a:prstGeom prst="rect">
            <a:avLst/>
          </a:prstGeom>
          <a:noFill/>
        </p:spPr>
        <p:txBody>
          <a:bodyPr wrap="none" rtlCol="0">
            <a:spAutoFit/>
          </a:bodyPr>
          <a:lstStyle/>
          <a:p>
            <a:r>
              <a:rPr lang="en-US" altLang="zh-TW" dirty="0" smtClean="0">
                <a:solidFill>
                  <a:schemeClr val="accent3">
                    <a:lumMod val="60000"/>
                    <a:lumOff val="40000"/>
                  </a:schemeClr>
                </a:solidFill>
              </a:rPr>
              <a:t>TRAIN</a:t>
            </a:r>
            <a:endParaRPr lang="zh-TW" altLang="en-US" dirty="0">
              <a:solidFill>
                <a:schemeClr val="accent3">
                  <a:lumMod val="60000"/>
                  <a:lumOff val="40000"/>
                </a:schemeClr>
              </a:solidFill>
            </a:endParaRPr>
          </a:p>
        </p:txBody>
      </p:sp>
      <p:sp>
        <p:nvSpPr>
          <p:cNvPr id="63" name="文字方塊 62"/>
          <p:cNvSpPr txBox="1"/>
          <p:nvPr/>
        </p:nvSpPr>
        <p:spPr bwMode="auto">
          <a:xfrm rot="19563375">
            <a:off x="5267955" y="3844248"/>
            <a:ext cx="774571" cy="369332"/>
          </a:xfrm>
          <a:prstGeom prst="rect">
            <a:avLst/>
          </a:prstGeom>
          <a:noFill/>
        </p:spPr>
        <p:txBody>
          <a:bodyPr wrap="none" rtlCol="0">
            <a:spAutoFit/>
          </a:bodyPr>
          <a:lstStyle/>
          <a:p>
            <a:r>
              <a:rPr lang="en-US" altLang="zh-TW" dirty="0" smtClean="0">
                <a:solidFill>
                  <a:schemeClr val="accent4">
                    <a:lumMod val="60000"/>
                    <a:lumOff val="40000"/>
                  </a:schemeClr>
                </a:solidFill>
              </a:rPr>
              <a:t>TEST</a:t>
            </a:r>
            <a:endParaRPr lang="zh-TW" altLang="en-US" dirty="0">
              <a:solidFill>
                <a:schemeClr val="accent4">
                  <a:lumMod val="60000"/>
                  <a:lumOff val="40000"/>
                </a:schemeClr>
              </a:solidFill>
            </a:endParaRPr>
          </a:p>
        </p:txBody>
      </p:sp>
    </p:spTree>
    <p:extLst>
      <p:ext uri="{BB962C8B-B14F-4D97-AF65-F5344CB8AC3E}">
        <p14:creationId xmlns:p14="http://schemas.microsoft.com/office/powerpoint/2010/main" val="18433874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6556" y="1554480"/>
            <a:ext cx="11278566" cy="1077839"/>
          </a:xfrm>
        </p:spPr>
        <p:txBody>
          <a:bodyPr/>
          <a:lstStyle/>
          <a:p>
            <a:pPr marL="292608" lvl="1" indent="0">
              <a:buNone/>
            </a:pPr>
            <a:r>
              <a:rPr lang="zh-TW" altLang="en-US" dirty="0" smtClean="0">
                <a:solidFill>
                  <a:schemeClr val="tx1">
                    <a:lumMod val="85000"/>
                    <a:lumOff val="15000"/>
                  </a:schemeClr>
                </a:solidFill>
              </a:rPr>
              <a:t>格式</a:t>
            </a:r>
            <a:r>
              <a:rPr lang="en-US" altLang="zh-TW" dirty="0" err="1" smtClean="0">
                <a:solidFill>
                  <a:schemeClr val="tx1">
                    <a:lumMod val="85000"/>
                    <a:lumOff val="15000"/>
                  </a:schemeClr>
                </a:solidFill>
              </a:rPr>
              <a:t>Idx</a:t>
            </a:r>
            <a:r>
              <a:rPr lang="en-US" altLang="zh-TW" dirty="0" smtClean="0">
                <a:solidFill>
                  <a:schemeClr val="tx1">
                    <a:lumMod val="85000"/>
                    <a:lumOff val="15000"/>
                  </a:schemeClr>
                </a:solidFill>
              </a:rPr>
              <a:t> x y z</a:t>
            </a:r>
          </a:p>
          <a:p>
            <a:pPr lvl="1"/>
            <a:r>
              <a:rPr lang="en-US" altLang="zh-TW" dirty="0" smtClean="0">
                <a:solidFill>
                  <a:schemeClr val="tx1">
                    <a:lumMod val="85000"/>
                    <a:lumOff val="15000"/>
                  </a:schemeClr>
                </a:solidFill>
              </a:rPr>
              <a:t>156 0.02 -0.99 0.01 </a:t>
            </a:r>
            <a:r>
              <a:rPr lang="en-US" altLang="zh-TW" dirty="0" smtClean="0">
                <a:solidFill>
                  <a:schemeClr val="tx1">
                    <a:lumMod val="85000"/>
                    <a:lumOff val="15000"/>
                  </a:schemeClr>
                </a:solidFill>
                <a:sym typeface="Wingdings" panose="05000000000000000000" pitchFamily="2" charset="2"/>
              </a:rPr>
              <a:t></a:t>
            </a:r>
            <a:r>
              <a:rPr lang="zh-TW" altLang="en-US" dirty="0" smtClean="0">
                <a:solidFill>
                  <a:schemeClr val="tx1">
                    <a:lumMod val="85000"/>
                    <a:lumOff val="15000"/>
                  </a:schemeClr>
                </a:solidFill>
                <a:sym typeface="Wingdings" panose="05000000000000000000" pitchFamily="2" charset="2"/>
              </a:rPr>
              <a:t> 總共占用</a:t>
            </a:r>
            <a:r>
              <a:rPr lang="en-US" altLang="zh-TW" dirty="0" smtClean="0">
                <a:solidFill>
                  <a:schemeClr val="tx1">
                    <a:lumMod val="85000"/>
                    <a:lumOff val="15000"/>
                  </a:schemeClr>
                </a:solidFill>
                <a:sym typeface="Wingdings" panose="05000000000000000000" pitchFamily="2" charset="2"/>
              </a:rPr>
              <a:t>16Byte(</a:t>
            </a:r>
            <a:r>
              <a:rPr lang="zh-TW" altLang="en-US" dirty="0" smtClean="0">
                <a:solidFill>
                  <a:schemeClr val="tx1">
                    <a:lumMod val="85000"/>
                    <a:lumOff val="15000"/>
                  </a:schemeClr>
                </a:solidFill>
                <a:sym typeface="Wingdings" panose="05000000000000000000" pitchFamily="2" charset="2"/>
              </a:rPr>
              <a:t>不含空白</a:t>
            </a:r>
            <a:r>
              <a:rPr lang="en-US" altLang="zh-TW" dirty="0" smtClean="0">
                <a:solidFill>
                  <a:schemeClr val="tx1">
                    <a:lumMod val="85000"/>
                    <a:lumOff val="15000"/>
                  </a:schemeClr>
                </a:solidFill>
                <a:sym typeface="Wingdings" panose="05000000000000000000" pitchFamily="2" charset="2"/>
              </a:rPr>
              <a:t>)</a:t>
            </a:r>
          </a:p>
          <a:p>
            <a:pPr lvl="1"/>
            <a:r>
              <a:rPr lang="zh-TW" altLang="en-US" dirty="0" smtClean="0">
                <a:solidFill>
                  <a:schemeClr val="tx1">
                    <a:lumMod val="85000"/>
                    <a:lumOff val="15000"/>
                  </a:schemeClr>
                </a:solidFill>
              </a:rPr>
              <a:t>除了</a:t>
            </a:r>
            <a:r>
              <a:rPr lang="en-US" altLang="zh-TW" dirty="0" smtClean="0">
                <a:solidFill>
                  <a:schemeClr val="tx1">
                    <a:lumMod val="85000"/>
                    <a:lumOff val="15000"/>
                  </a:schemeClr>
                </a:solidFill>
              </a:rPr>
              <a:t>float</a:t>
            </a:r>
            <a:r>
              <a:rPr lang="zh-TW" altLang="en-US" dirty="0" smtClean="0">
                <a:solidFill>
                  <a:schemeClr val="tx1">
                    <a:lumMod val="85000"/>
                    <a:lumOff val="15000"/>
                  </a:schemeClr>
                </a:solidFill>
              </a:rPr>
              <a:t>精準度只能到小數點</a:t>
            </a:r>
            <a:r>
              <a:rPr lang="en-US" altLang="zh-TW" dirty="0" smtClean="0">
                <a:solidFill>
                  <a:schemeClr val="tx1">
                    <a:lumMod val="85000"/>
                    <a:lumOff val="15000"/>
                  </a:schemeClr>
                </a:solidFill>
              </a:rPr>
              <a:t>2</a:t>
            </a:r>
            <a:r>
              <a:rPr lang="zh-TW" altLang="en-US" dirty="0" smtClean="0">
                <a:solidFill>
                  <a:schemeClr val="tx1">
                    <a:lumMod val="85000"/>
                    <a:lumOff val="15000"/>
                  </a:schemeClr>
                </a:solidFill>
              </a:rPr>
              <a:t>位之外，負號還會額外占用一個</a:t>
            </a:r>
            <a:r>
              <a:rPr lang="en-US" altLang="zh-TW" dirty="0" smtClean="0">
                <a:solidFill>
                  <a:schemeClr val="tx1">
                    <a:lumMod val="85000"/>
                    <a:lumOff val="15000"/>
                  </a:schemeClr>
                </a:solidFill>
              </a:rPr>
              <a:t>Byte</a:t>
            </a:r>
          </a:p>
          <a:p>
            <a:endParaRPr lang="en-US" altLang="zh-TW" dirty="0" smtClean="0">
              <a:solidFill>
                <a:schemeClr val="tx1">
                  <a:lumMod val="85000"/>
                  <a:lumOff val="15000"/>
                </a:schemeClr>
              </a:solidFill>
            </a:endParaRPr>
          </a:p>
        </p:txBody>
      </p:sp>
      <p:sp>
        <p:nvSpPr>
          <p:cNvPr id="3" name="標題 2"/>
          <p:cNvSpPr>
            <a:spLocks noGrp="1"/>
          </p:cNvSpPr>
          <p:nvPr>
            <p:ph type="title"/>
          </p:nvPr>
        </p:nvSpPr>
        <p:spPr/>
        <p:txBody>
          <a:bodyPr/>
          <a:lstStyle/>
          <a:p>
            <a:r>
              <a:rPr lang="en-US" altLang="zh-TW" b="1" dirty="0" smtClean="0"/>
              <a:t>UART</a:t>
            </a:r>
            <a:r>
              <a:rPr lang="zh-TW" altLang="en-US" b="1" dirty="0" smtClean="0"/>
              <a:t>傳輸</a:t>
            </a:r>
            <a:r>
              <a:rPr lang="en-US" altLang="zh-TW" b="1" dirty="0" smtClean="0"/>
              <a:t>-</a:t>
            </a:r>
            <a:r>
              <a:rPr lang="zh-TW" altLang="en-US" b="1" dirty="0" smtClean="0"/>
              <a:t>加速度資料格式</a:t>
            </a:r>
            <a:endParaRPr lang="zh-TW" altLang="en-US" dirty="0"/>
          </a:p>
        </p:txBody>
      </p:sp>
      <p:sp>
        <p:nvSpPr>
          <p:cNvPr id="8" name="矩形 7"/>
          <p:cNvSpPr/>
          <p:nvPr/>
        </p:nvSpPr>
        <p:spPr bwMode="auto">
          <a:xfrm>
            <a:off x="0" y="5301208"/>
            <a:ext cx="1455645" cy="576064"/>
          </a:xfrm>
          <a:prstGeom prst="rect">
            <a:avLst/>
          </a:prstGeom>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Index LSB</a:t>
            </a:r>
            <a:endParaRPr lang="zh-TW" altLang="en-US" dirty="0"/>
          </a:p>
        </p:txBody>
      </p:sp>
      <p:sp>
        <p:nvSpPr>
          <p:cNvPr id="16" name="矩形 15"/>
          <p:cNvSpPr/>
          <p:nvPr/>
        </p:nvSpPr>
        <p:spPr bwMode="auto">
          <a:xfrm>
            <a:off x="1533956" y="5301208"/>
            <a:ext cx="1455645" cy="576064"/>
          </a:xfrm>
          <a:prstGeom prst="rect">
            <a:avLst/>
          </a:prstGeom>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Index MSB</a:t>
            </a:r>
            <a:endParaRPr lang="zh-TW" altLang="en-US" dirty="0"/>
          </a:p>
        </p:txBody>
      </p:sp>
      <p:sp>
        <p:nvSpPr>
          <p:cNvPr id="17" name="矩形 16"/>
          <p:cNvSpPr/>
          <p:nvPr/>
        </p:nvSpPr>
        <p:spPr bwMode="auto">
          <a:xfrm>
            <a:off x="3068836" y="5301208"/>
            <a:ext cx="1455645" cy="576064"/>
          </a:xfrm>
          <a:prstGeom prst="rect">
            <a:avLst/>
          </a:prstGeom>
          <a:solidFill>
            <a:schemeClr val="accent3">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X-axis LSB</a:t>
            </a:r>
            <a:endParaRPr lang="zh-TW" altLang="en-US" dirty="0"/>
          </a:p>
        </p:txBody>
      </p:sp>
      <p:sp>
        <p:nvSpPr>
          <p:cNvPr id="18" name="矩形 17"/>
          <p:cNvSpPr/>
          <p:nvPr/>
        </p:nvSpPr>
        <p:spPr bwMode="auto">
          <a:xfrm>
            <a:off x="4586287" y="5301208"/>
            <a:ext cx="1455645" cy="576064"/>
          </a:xfrm>
          <a:prstGeom prst="rect">
            <a:avLst/>
          </a:prstGeom>
          <a:solidFill>
            <a:schemeClr val="accent3">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X-axis MSB</a:t>
            </a:r>
            <a:endParaRPr lang="zh-TW" altLang="en-US" dirty="0"/>
          </a:p>
        </p:txBody>
      </p:sp>
      <p:sp>
        <p:nvSpPr>
          <p:cNvPr id="19" name="矩形 18"/>
          <p:cNvSpPr/>
          <p:nvPr/>
        </p:nvSpPr>
        <p:spPr bwMode="auto">
          <a:xfrm>
            <a:off x="6118281" y="5301208"/>
            <a:ext cx="1455645" cy="576064"/>
          </a:xfrm>
          <a:prstGeom prst="rect">
            <a:avLst/>
          </a:prstGeom>
          <a:solidFill>
            <a:schemeClr val="accent3">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Y-axis LSB</a:t>
            </a:r>
            <a:endParaRPr lang="zh-TW" altLang="en-US" dirty="0"/>
          </a:p>
        </p:txBody>
      </p:sp>
      <p:sp>
        <p:nvSpPr>
          <p:cNvPr id="20" name="矩形 19"/>
          <p:cNvSpPr/>
          <p:nvPr/>
        </p:nvSpPr>
        <p:spPr bwMode="auto">
          <a:xfrm>
            <a:off x="7632666" y="5301208"/>
            <a:ext cx="1455645" cy="576064"/>
          </a:xfrm>
          <a:prstGeom prst="rect">
            <a:avLst/>
          </a:prstGeom>
          <a:solidFill>
            <a:schemeClr val="accent3">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Y-axis MSB</a:t>
            </a:r>
            <a:endParaRPr lang="zh-TW" altLang="en-US" dirty="0"/>
          </a:p>
        </p:txBody>
      </p:sp>
      <p:sp>
        <p:nvSpPr>
          <p:cNvPr id="21" name="矩形 20"/>
          <p:cNvSpPr/>
          <p:nvPr/>
        </p:nvSpPr>
        <p:spPr bwMode="auto">
          <a:xfrm>
            <a:off x="9144794" y="5301208"/>
            <a:ext cx="1455645" cy="576064"/>
          </a:xfrm>
          <a:prstGeom prst="rect">
            <a:avLst/>
          </a:prstGeom>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Z-axis LSB</a:t>
            </a:r>
            <a:endParaRPr lang="zh-TW" altLang="en-US" dirty="0"/>
          </a:p>
        </p:txBody>
      </p:sp>
      <p:sp>
        <p:nvSpPr>
          <p:cNvPr id="22" name="矩形 21"/>
          <p:cNvSpPr/>
          <p:nvPr/>
        </p:nvSpPr>
        <p:spPr bwMode="auto">
          <a:xfrm>
            <a:off x="10656922" y="5301208"/>
            <a:ext cx="1455645" cy="576064"/>
          </a:xfrm>
          <a:prstGeom prst="rect">
            <a:avLst/>
          </a:prstGeom>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Z-axis MSB</a:t>
            </a:r>
            <a:endParaRPr lang="zh-TW" altLang="en-US" dirty="0"/>
          </a:p>
        </p:txBody>
      </p:sp>
      <p:grpSp>
        <p:nvGrpSpPr>
          <p:cNvPr id="27" name="群組 26"/>
          <p:cNvGrpSpPr/>
          <p:nvPr/>
        </p:nvGrpSpPr>
        <p:grpSpPr>
          <a:xfrm>
            <a:off x="0" y="6093296"/>
            <a:ext cx="2989601" cy="415516"/>
            <a:chOff x="2877492" y="5970458"/>
            <a:chExt cx="2989601" cy="415516"/>
          </a:xfrm>
        </p:grpSpPr>
        <p:cxnSp>
          <p:nvCxnSpPr>
            <p:cNvPr id="28" name="直線單箭頭接點 27"/>
            <p:cNvCxnSpPr/>
            <p:nvPr/>
          </p:nvCxnSpPr>
          <p:spPr bwMode="auto">
            <a:xfrm>
              <a:off x="2877492" y="5970458"/>
              <a:ext cx="2989601"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29" name="文字方塊 28"/>
            <p:cNvSpPr txBox="1"/>
            <p:nvPr/>
          </p:nvSpPr>
          <p:spPr bwMode="auto">
            <a:xfrm>
              <a:off x="3913791" y="6016642"/>
              <a:ext cx="838691" cy="369332"/>
            </a:xfrm>
            <a:prstGeom prst="rect">
              <a:avLst/>
            </a:prstGeom>
            <a:noFill/>
          </p:spPr>
          <p:txBody>
            <a:bodyPr wrap="none" rtlCol="0">
              <a:spAutoFit/>
            </a:bodyPr>
            <a:lstStyle/>
            <a:p>
              <a:r>
                <a:rPr lang="en-US" altLang="zh-TW" dirty="0"/>
                <a:t>2</a:t>
              </a:r>
              <a:r>
                <a:rPr lang="zh-TW" altLang="en-US" dirty="0" smtClean="0"/>
                <a:t> </a:t>
              </a:r>
              <a:r>
                <a:rPr lang="en-US" altLang="zh-TW" dirty="0" smtClean="0"/>
                <a:t>Byte</a:t>
              </a:r>
              <a:endParaRPr lang="zh-TW" altLang="en-US" dirty="0"/>
            </a:p>
          </p:txBody>
        </p:sp>
      </p:grpSp>
      <p:grpSp>
        <p:nvGrpSpPr>
          <p:cNvPr id="32" name="群組 31"/>
          <p:cNvGrpSpPr/>
          <p:nvPr/>
        </p:nvGrpSpPr>
        <p:grpSpPr>
          <a:xfrm>
            <a:off x="3046018" y="6093296"/>
            <a:ext cx="2989601" cy="415516"/>
            <a:chOff x="2877492" y="5970458"/>
            <a:chExt cx="2989601" cy="415516"/>
          </a:xfrm>
        </p:grpSpPr>
        <p:cxnSp>
          <p:nvCxnSpPr>
            <p:cNvPr id="33" name="直線單箭頭接點 32"/>
            <p:cNvCxnSpPr/>
            <p:nvPr/>
          </p:nvCxnSpPr>
          <p:spPr bwMode="auto">
            <a:xfrm>
              <a:off x="2877492" y="5970458"/>
              <a:ext cx="2989601"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34" name="文字方塊 33"/>
            <p:cNvSpPr txBox="1"/>
            <p:nvPr/>
          </p:nvSpPr>
          <p:spPr bwMode="auto">
            <a:xfrm>
              <a:off x="3913791" y="6016642"/>
              <a:ext cx="838691" cy="369332"/>
            </a:xfrm>
            <a:prstGeom prst="rect">
              <a:avLst/>
            </a:prstGeom>
            <a:noFill/>
          </p:spPr>
          <p:txBody>
            <a:bodyPr wrap="none" rtlCol="0">
              <a:spAutoFit/>
            </a:bodyPr>
            <a:lstStyle/>
            <a:p>
              <a:r>
                <a:rPr lang="en-US" altLang="zh-TW" dirty="0"/>
                <a:t>2</a:t>
              </a:r>
              <a:r>
                <a:rPr lang="zh-TW" altLang="en-US" dirty="0" smtClean="0"/>
                <a:t> </a:t>
              </a:r>
              <a:r>
                <a:rPr lang="en-US" altLang="zh-TW" dirty="0" smtClean="0"/>
                <a:t>Byte</a:t>
              </a:r>
              <a:endParaRPr lang="zh-TW" altLang="en-US" dirty="0"/>
            </a:p>
          </p:txBody>
        </p:sp>
      </p:grpSp>
      <p:grpSp>
        <p:nvGrpSpPr>
          <p:cNvPr id="35" name="群組 34"/>
          <p:cNvGrpSpPr/>
          <p:nvPr/>
        </p:nvGrpSpPr>
        <p:grpSpPr>
          <a:xfrm>
            <a:off x="6092036" y="6094550"/>
            <a:ext cx="2989601" cy="415516"/>
            <a:chOff x="2877492" y="5970458"/>
            <a:chExt cx="2989601" cy="415516"/>
          </a:xfrm>
        </p:grpSpPr>
        <p:cxnSp>
          <p:nvCxnSpPr>
            <p:cNvPr id="36" name="直線單箭頭接點 35"/>
            <p:cNvCxnSpPr/>
            <p:nvPr/>
          </p:nvCxnSpPr>
          <p:spPr bwMode="auto">
            <a:xfrm>
              <a:off x="2877492" y="5970458"/>
              <a:ext cx="2989601"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37" name="文字方塊 36"/>
            <p:cNvSpPr txBox="1"/>
            <p:nvPr/>
          </p:nvSpPr>
          <p:spPr bwMode="auto">
            <a:xfrm>
              <a:off x="3913791" y="6016642"/>
              <a:ext cx="838691" cy="369332"/>
            </a:xfrm>
            <a:prstGeom prst="rect">
              <a:avLst/>
            </a:prstGeom>
            <a:noFill/>
          </p:spPr>
          <p:txBody>
            <a:bodyPr wrap="none" rtlCol="0">
              <a:spAutoFit/>
            </a:bodyPr>
            <a:lstStyle/>
            <a:p>
              <a:r>
                <a:rPr lang="en-US" altLang="zh-TW" dirty="0"/>
                <a:t>2</a:t>
              </a:r>
              <a:r>
                <a:rPr lang="zh-TW" altLang="en-US" dirty="0" smtClean="0"/>
                <a:t> </a:t>
              </a:r>
              <a:r>
                <a:rPr lang="en-US" altLang="zh-TW" dirty="0" smtClean="0"/>
                <a:t>Byte</a:t>
              </a:r>
              <a:endParaRPr lang="zh-TW" altLang="en-US" dirty="0"/>
            </a:p>
          </p:txBody>
        </p:sp>
      </p:grpSp>
      <p:grpSp>
        <p:nvGrpSpPr>
          <p:cNvPr id="38" name="群組 37"/>
          <p:cNvGrpSpPr/>
          <p:nvPr/>
        </p:nvGrpSpPr>
        <p:grpSpPr>
          <a:xfrm>
            <a:off x="9105638" y="6095637"/>
            <a:ext cx="2989601" cy="415516"/>
            <a:chOff x="2877492" y="5970458"/>
            <a:chExt cx="2989601" cy="415516"/>
          </a:xfrm>
        </p:grpSpPr>
        <p:cxnSp>
          <p:nvCxnSpPr>
            <p:cNvPr id="39" name="直線單箭頭接點 38"/>
            <p:cNvCxnSpPr/>
            <p:nvPr/>
          </p:nvCxnSpPr>
          <p:spPr bwMode="auto">
            <a:xfrm>
              <a:off x="2877492" y="5970458"/>
              <a:ext cx="2989601"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40" name="文字方塊 39"/>
            <p:cNvSpPr txBox="1"/>
            <p:nvPr/>
          </p:nvSpPr>
          <p:spPr bwMode="auto">
            <a:xfrm>
              <a:off x="3913791" y="6016642"/>
              <a:ext cx="838691" cy="369332"/>
            </a:xfrm>
            <a:prstGeom prst="rect">
              <a:avLst/>
            </a:prstGeom>
            <a:noFill/>
          </p:spPr>
          <p:txBody>
            <a:bodyPr wrap="none" rtlCol="0">
              <a:spAutoFit/>
            </a:bodyPr>
            <a:lstStyle/>
            <a:p>
              <a:r>
                <a:rPr lang="en-US" altLang="zh-TW" dirty="0"/>
                <a:t>2</a:t>
              </a:r>
              <a:r>
                <a:rPr lang="zh-TW" altLang="en-US" dirty="0" smtClean="0"/>
                <a:t> </a:t>
              </a:r>
              <a:r>
                <a:rPr lang="en-US" altLang="zh-TW" dirty="0" smtClean="0"/>
                <a:t>Byte</a:t>
              </a:r>
              <a:endParaRPr lang="zh-TW" altLang="en-US" dirty="0"/>
            </a:p>
          </p:txBody>
        </p:sp>
      </p:grpSp>
      <p:grpSp>
        <p:nvGrpSpPr>
          <p:cNvPr id="24" name="群組 23"/>
          <p:cNvGrpSpPr/>
          <p:nvPr/>
        </p:nvGrpSpPr>
        <p:grpSpPr>
          <a:xfrm>
            <a:off x="498026" y="1162386"/>
            <a:ext cx="7134640" cy="352140"/>
            <a:chOff x="753662" y="1526285"/>
            <a:chExt cx="4441914" cy="352140"/>
          </a:xfrm>
        </p:grpSpPr>
        <p:cxnSp>
          <p:nvCxnSpPr>
            <p:cNvPr id="25"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26" name="五邊形 25"/>
            <p:cNvSpPr/>
            <p:nvPr/>
          </p:nvSpPr>
          <p:spPr bwMode="auto">
            <a:xfrm>
              <a:off x="753662" y="1526285"/>
              <a:ext cx="1019504"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2"/>
                  </a:solidFill>
                </a:rPr>
                <a:t>以字串傳輸</a:t>
              </a:r>
              <a:endParaRPr lang="zh-TW" altLang="en-US" b="1" dirty="0">
                <a:solidFill>
                  <a:schemeClr val="bg2"/>
                </a:solidFill>
                <a:cs typeface="Arial" pitchFamily="34" charset="0"/>
              </a:endParaRPr>
            </a:p>
          </p:txBody>
        </p:sp>
      </p:grpSp>
      <p:grpSp>
        <p:nvGrpSpPr>
          <p:cNvPr id="30" name="群組 29"/>
          <p:cNvGrpSpPr/>
          <p:nvPr/>
        </p:nvGrpSpPr>
        <p:grpSpPr>
          <a:xfrm>
            <a:off x="493913" y="2962985"/>
            <a:ext cx="7138753" cy="352140"/>
            <a:chOff x="753661" y="1526285"/>
            <a:chExt cx="4441915" cy="352140"/>
          </a:xfrm>
        </p:grpSpPr>
        <p:cxnSp>
          <p:nvCxnSpPr>
            <p:cNvPr id="31"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五邊形 40"/>
            <p:cNvSpPr/>
            <p:nvPr/>
          </p:nvSpPr>
          <p:spPr bwMode="auto">
            <a:xfrm>
              <a:off x="753661" y="1526285"/>
              <a:ext cx="1021476"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bg2"/>
                  </a:solidFill>
                </a:rPr>
                <a:t>以</a:t>
              </a:r>
              <a:r>
                <a:rPr lang="en-US" altLang="zh-TW" dirty="0" smtClean="0">
                  <a:solidFill>
                    <a:schemeClr val="bg2"/>
                  </a:solidFill>
                </a:rPr>
                <a:t>Byte</a:t>
              </a:r>
              <a:r>
                <a:rPr lang="zh-TW" altLang="en-US" dirty="0" smtClean="0">
                  <a:solidFill>
                    <a:schemeClr val="bg2"/>
                  </a:solidFill>
                </a:rPr>
                <a:t>傳輸</a:t>
              </a:r>
              <a:endParaRPr lang="zh-TW" altLang="en-US" b="1" dirty="0">
                <a:solidFill>
                  <a:schemeClr val="bg2"/>
                </a:solidFill>
                <a:cs typeface="Arial" pitchFamily="34" charset="0"/>
              </a:endParaRPr>
            </a:p>
          </p:txBody>
        </p:sp>
      </p:grpSp>
      <p:sp>
        <p:nvSpPr>
          <p:cNvPr id="5" name="矩形 4"/>
          <p:cNvSpPr/>
          <p:nvPr/>
        </p:nvSpPr>
        <p:spPr>
          <a:xfrm>
            <a:off x="502262" y="3361308"/>
            <a:ext cx="7970002" cy="1077218"/>
          </a:xfrm>
          <a:prstGeom prst="rect">
            <a:avLst/>
          </a:prstGeom>
        </p:spPr>
        <p:txBody>
          <a:bodyPr wrap="square">
            <a:spAutoFit/>
          </a:bodyPr>
          <a:lstStyle/>
          <a:p>
            <a:pPr marL="292608" lvl="1" defTabSz="914400">
              <a:spcBef>
                <a:spcPts val="600"/>
              </a:spcBef>
              <a:buClr>
                <a:prstClr val="black"/>
              </a:buClr>
            </a:pPr>
            <a:r>
              <a:rPr lang="zh-TW" altLang="en-US" dirty="0" smtClean="0">
                <a:solidFill>
                  <a:prstClr val="black">
                    <a:lumMod val="85000"/>
                    <a:lumOff val="15000"/>
                  </a:prstClr>
                </a:solidFill>
              </a:rPr>
              <a:t>把</a:t>
            </a:r>
            <a:r>
              <a:rPr lang="zh-TW" altLang="en-US" dirty="0">
                <a:solidFill>
                  <a:prstClr val="black">
                    <a:lumMod val="85000"/>
                    <a:lumOff val="15000"/>
                  </a:prstClr>
                </a:solidFill>
              </a:rPr>
              <a:t>每一個</a:t>
            </a:r>
            <a:r>
              <a:rPr lang="en-US" altLang="zh-TW" dirty="0">
                <a:solidFill>
                  <a:prstClr val="black">
                    <a:lumMod val="85000"/>
                    <a:lumOff val="15000"/>
                  </a:prstClr>
                </a:solidFill>
              </a:rPr>
              <a:t>Byte</a:t>
            </a:r>
            <a:r>
              <a:rPr lang="zh-TW" altLang="en-US" dirty="0">
                <a:solidFill>
                  <a:prstClr val="black">
                    <a:lumMod val="85000"/>
                    <a:lumOff val="15000"/>
                  </a:prstClr>
                </a:solidFill>
              </a:rPr>
              <a:t>印在</a:t>
            </a:r>
            <a:r>
              <a:rPr lang="en-US" altLang="zh-TW" dirty="0">
                <a:solidFill>
                  <a:prstClr val="black">
                    <a:lumMod val="85000"/>
                    <a:lumOff val="15000"/>
                  </a:prstClr>
                </a:solidFill>
              </a:rPr>
              <a:t>UART</a:t>
            </a:r>
            <a:r>
              <a:rPr lang="zh-TW" altLang="en-US" dirty="0">
                <a:solidFill>
                  <a:prstClr val="black">
                    <a:lumMod val="85000"/>
                    <a:lumOff val="15000"/>
                  </a:prstClr>
                </a:solidFill>
              </a:rPr>
              <a:t>上，再由</a:t>
            </a:r>
            <a:r>
              <a:rPr lang="en-US" altLang="zh-TW" dirty="0">
                <a:solidFill>
                  <a:prstClr val="black">
                    <a:lumMod val="85000"/>
                    <a:lumOff val="15000"/>
                  </a:prstClr>
                </a:solidFill>
              </a:rPr>
              <a:t>ARC EM9D </a:t>
            </a:r>
            <a:r>
              <a:rPr lang="en-US" altLang="zh-TW" dirty="0" err="1">
                <a:solidFill>
                  <a:prstClr val="black">
                    <a:lumMod val="85000"/>
                    <a:lumOff val="15000"/>
                  </a:prstClr>
                </a:solidFill>
              </a:rPr>
              <a:t>AIoT</a:t>
            </a:r>
            <a:r>
              <a:rPr lang="en-US" altLang="zh-TW" dirty="0">
                <a:solidFill>
                  <a:prstClr val="black">
                    <a:lumMod val="85000"/>
                    <a:lumOff val="15000"/>
                  </a:prstClr>
                </a:solidFill>
              </a:rPr>
              <a:t> DK</a:t>
            </a:r>
            <a:r>
              <a:rPr lang="zh-TW" altLang="en-US" dirty="0">
                <a:solidFill>
                  <a:prstClr val="black">
                    <a:lumMod val="85000"/>
                    <a:lumOff val="15000"/>
                  </a:prstClr>
                </a:solidFill>
              </a:rPr>
              <a:t>去重組</a:t>
            </a:r>
            <a:endParaRPr lang="en-US" altLang="zh-TW" dirty="0">
              <a:solidFill>
                <a:prstClr val="black">
                  <a:lumMod val="85000"/>
                  <a:lumOff val="15000"/>
                </a:prstClr>
              </a:solidFill>
            </a:endParaRPr>
          </a:p>
          <a:p>
            <a:pPr marL="512064" lvl="1" indent="-219456" defTabSz="914400">
              <a:spcBef>
                <a:spcPts val="600"/>
              </a:spcBef>
              <a:buClr>
                <a:prstClr val="black"/>
              </a:buClr>
              <a:buFont typeface="Arial"/>
              <a:buChar char="–"/>
            </a:pPr>
            <a:r>
              <a:rPr lang="zh-TW" altLang="en-US" dirty="0" smtClean="0">
                <a:solidFill>
                  <a:prstClr val="black">
                    <a:lumMod val="85000"/>
                    <a:lumOff val="15000"/>
                  </a:prstClr>
                </a:solidFill>
              </a:rPr>
              <a:t>每一</a:t>
            </a:r>
            <a:r>
              <a:rPr lang="zh-TW" altLang="en-US" dirty="0">
                <a:solidFill>
                  <a:prstClr val="black">
                    <a:lumMod val="85000"/>
                    <a:lumOff val="15000"/>
                  </a:prstClr>
                </a:solidFill>
              </a:rPr>
              <a:t>筆資料都是</a:t>
            </a:r>
            <a:r>
              <a:rPr lang="en-US" altLang="zh-TW" dirty="0">
                <a:solidFill>
                  <a:prstClr val="black">
                    <a:lumMod val="85000"/>
                    <a:lumOff val="15000"/>
                  </a:prstClr>
                </a:solidFill>
              </a:rPr>
              <a:t>8Byte</a:t>
            </a:r>
          </a:p>
          <a:p>
            <a:pPr marL="512064" lvl="1" indent="-219456" defTabSz="914400">
              <a:spcBef>
                <a:spcPts val="600"/>
              </a:spcBef>
              <a:buClr>
                <a:prstClr val="black"/>
              </a:buClr>
              <a:buFont typeface="Arial"/>
              <a:buChar char="–"/>
            </a:pPr>
            <a:r>
              <a:rPr lang="zh-TW" altLang="en-US" dirty="0">
                <a:solidFill>
                  <a:srgbClr val="F50505">
                    <a:lumMod val="60000"/>
                    <a:lumOff val="40000"/>
                  </a:srgbClr>
                </a:solidFill>
              </a:rPr>
              <a:t>占用的</a:t>
            </a:r>
            <a:r>
              <a:rPr lang="en-US" altLang="zh-TW" dirty="0">
                <a:solidFill>
                  <a:srgbClr val="F50505">
                    <a:lumMod val="60000"/>
                    <a:lumOff val="40000"/>
                  </a:srgbClr>
                </a:solidFill>
              </a:rPr>
              <a:t>RAM</a:t>
            </a:r>
            <a:r>
              <a:rPr lang="zh-TW" altLang="en-US" dirty="0">
                <a:solidFill>
                  <a:srgbClr val="F50505">
                    <a:lumMod val="60000"/>
                    <a:lumOff val="40000"/>
                  </a:srgbClr>
                </a:solidFill>
              </a:rPr>
              <a:t>比原先少了一倍以上</a:t>
            </a:r>
            <a:endParaRPr lang="en-US" altLang="zh-TW" dirty="0">
              <a:solidFill>
                <a:srgbClr val="F50505">
                  <a:lumMod val="60000"/>
                  <a:lumOff val="40000"/>
                </a:srgbClr>
              </a:solidFill>
            </a:endParaRPr>
          </a:p>
        </p:txBody>
      </p:sp>
      <p:sp>
        <p:nvSpPr>
          <p:cNvPr id="6" name="文字方塊 5"/>
          <p:cNvSpPr txBox="1"/>
          <p:nvPr/>
        </p:nvSpPr>
        <p:spPr bwMode="auto">
          <a:xfrm>
            <a:off x="4298446" y="4998238"/>
            <a:ext cx="2031325" cy="338554"/>
          </a:xfrm>
          <a:prstGeom prst="rect">
            <a:avLst/>
          </a:prstGeom>
          <a:noFill/>
        </p:spPr>
        <p:txBody>
          <a:bodyPr wrap="none" rtlCol="0">
            <a:spAutoFit/>
          </a:bodyPr>
          <a:lstStyle/>
          <a:p>
            <a:r>
              <a:rPr lang="zh-TW" altLang="en-US" sz="1600" dirty="0">
                <a:solidFill>
                  <a:schemeClr val="tx2">
                    <a:lumMod val="85000"/>
                    <a:lumOff val="15000"/>
                  </a:schemeClr>
                </a:solidFill>
              </a:rPr>
              <a:t>加速度</a:t>
            </a:r>
            <a:r>
              <a:rPr lang="zh-TW" altLang="en-US" sz="1600" dirty="0" smtClean="0">
                <a:solidFill>
                  <a:schemeClr val="tx2">
                    <a:lumMod val="85000"/>
                    <a:lumOff val="15000"/>
                  </a:schemeClr>
                </a:solidFill>
              </a:rPr>
              <a:t>資料傳輸格式</a:t>
            </a:r>
            <a:endParaRPr lang="zh-TW" altLang="en-US" sz="1600" dirty="0">
              <a:solidFill>
                <a:schemeClr val="tx2">
                  <a:lumMod val="85000"/>
                  <a:lumOff val="15000"/>
                </a:schemeClr>
              </a:solidFill>
            </a:endParaRPr>
          </a:p>
        </p:txBody>
      </p:sp>
    </p:spTree>
    <p:extLst>
      <p:ext uri="{BB962C8B-B14F-4D97-AF65-F5344CB8AC3E}">
        <p14:creationId xmlns:p14="http://schemas.microsoft.com/office/powerpoint/2010/main" val="1465974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526852" y="1364161"/>
            <a:ext cx="3166220" cy="4020766"/>
            <a:chOff x="841548" y="1115013"/>
            <a:chExt cx="3166220" cy="4020766"/>
          </a:xfrm>
        </p:grpSpPr>
        <p:pic>
          <p:nvPicPr>
            <p:cNvPr id="12" name="圖片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24" y="1115013"/>
              <a:ext cx="3096344" cy="3750218"/>
            </a:xfrm>
            <a:prstGeom prst="rect">
              <a:avLst/>
            </a:prstGeom>
            <a:noFill/>
            <a:ln>
              <a:noFill/>
            </a:ln>
          </p:spPr>
        </p:pic>
        <p:sp>
          <p:nvSpPr>
            <p:cNvPr id="8" name="文字方塊 7"/>
            <p:cNvSpPr txBox="1"/>
            <p:nvPr/>
          </p:nvSpPr>
          <p:spPr bwMode="auto">
            <a:xfrm>
              <a:off x="841548" y="4828002"/>
              <a:ext cx="3018385" cy="307777"/>
            </a:xfrm>
            <a:prstGeom prst="rect">
              <a:avLst/>
            </a:prstGeom>
            <a:noFill/>
          </p:spPr>
          <p:txBody>
            <a:bodyPr wrap="square" rtlCol="0">
              <a:spAutoFit/>
            </a:bodyPr>
            <a:lstStyle/>
            <a:p>
              <a:pPr algn="ctr"/>
              <a:r>
                <a:rPr lang="en-US" altLang="zh-TW" sz="1400" dirty="0" smtClean="0"/>
                <a:t>27</a:t>
              </a:r>
              <a:r>
                <a:rPr lang="zh-TW" altLang="en-US" sz="1400" dirty="0" smtClean="0"/>
                <a:t>位受試者在跑步機上跑步</a:t>
              </a:r>
              <a:endParaRPr lang="zh-TW" altLang="en-US" sz="1400" dirty="0"/>
            </a:p>
          </p:txBody>
        </p:sp>
      </p:grpSp>
      <p:grpSp>
        <p:nvGrpSpPr>
          <p:cNvPr id="26" name="群組 25"/>
          <p:cNvGrpSpPr/>
          <p:nvPr/>
        </p:nvGrpSpPr>
        <p:grpSpPr>
          <a:xfrm>
            <a:off x="3023021" y="4258612"/>
            <a:ext cx="3303344" cy="2252629"/>
            <a:chOff x="3275217" y="4541551"/>
            <a:chExt cx="3303344" cy="2252629"/>
          </a:xfrm>
        </p:grpSpPr>
        <p:pic>
          <p:nvPicPr>
            <p:cNvPr id="23" name="Picture 2" descr="Kwon3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056" y="4541551"/>
              <a:ext cx="2788505" cy="178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字方塊 24"/>
            <p:cNvSpPr txBox="1"/>
            <p:nvPr/>
          </p:nvSpPr>
          <p:spPr bwMode="auto">
            <a:xfrm>
              <a:off x="3275217" y="6270960"/>
              <a:ext cx="3303344" cy="523220"/>
            </a:xfrm>
            <a:prstGeom prst="rect">
              <a:avLst/>
            </a:prstGeom>
            <a:noFill/>
          </p:spPr>
          <p:txBody>
            <a:bodyPr wrap="square" rtlCol="0">
              <a:spAutoFit/>
            </a:bodyPr>
            <a:lstStyle/>
            <a:p>
              <a:pPr algn="ctr"/>
              <a:r>
                <a:rPr lang="zh-TW" altLang="zh-TW" sz="1400" dirty="0"/>
                <a:t>人工</a:t>
              </a:r>
              <a:r>
                <a:rPr lang="zh-TW" altLang="zh-TW" sz="1400" dirty="0" smtClean="0"/>
                <a:t>標</a:t>
              </a:r>
              <a:r>
                <a:rPr lang="zh-TW" altLang="en-US" sz="1400" dirty="0" smtClean="0"/>
                <a:t>記</a:t>
              </a:r>
              <a:r>
                <a:rPr lang="zh-TW" altLang="zh-TW" sz="1400" dirty="0" smtClean="0"/>
                <a:t>影片，</a:t>
              </a:r>
              <a:endParaRPr lang="en-US" altLang="zh-TW" sz="1400" dirty="0" smtClean="0"/>
            </a:p>
            <a:p>
              <a:pPr algn="ctr"/>
              <a:r>
                <a:rPr lang="zh-TW" altLang="zh-TW" sz="1400" dirty="0" smtClean="0"/>
                <a:t>紅</a:t>
              </a:r>
              <a:r>
                <a:rPr lang="zh-TW" altLang="zh-TW" sz="1400" dirty="0"/>
                <a:t>框部分表示每幀圖片序號</a:t>
              </a:r>
              <a:endParaRPr lang="zh-TW" altLang="en-US" sz="1400" dirty="0"/>
            </a:p>
          </p:txBody>
        </p:sp>
      </p:grpSp>
      <p:sp>
        <p:nvSpPr>
          <p:cNvPr id="2" name="內容版面配置區 1"/>
          <p:cNvSpPr>
            <a:spLocks noGrp="1"/>
          </p:cNvSpPr>
          <p:nvPr>
            <p:ph idx="1"/>
          </p:nvPr>
        </p:nvSpPr>
        <p:spPr>
          <a:xfrm>
            <a:off x="3434903" y="1796025"/>
            <a:ext cx="6279893" cy="2191547"/>
          </a:xfrm>
        </p:spPr>
        <p:txBody>
          <a:bodyPr/>
          <a:lstStyle/>
          <a:p>
            <a:pPr marL="292608" lvl="1" indent="0">
              <a:buNone/>
            </a:pPr>
            <a:r>
              <a:rPr lang="zh-TW" altLang="en-US" dirty="0" smtClean="0">
                <a:latin typeface="+mn-ea"/>
              </a:rPr>
              <a:t>我們在跑步機上收集了</a:t>
            </a:r>
            <a:r>
              <a:rPr lang="en-US" altLang="zh-TW" dirty="0" smtClean="0">
                <a:latin typeface="+mn-ea"/>
              </a:rPr>
              <a:t>27</a:t>
            </a:r>
            <a:r>
              <a:rPr lang="zh-TW" altLang="zh-TW" dirty="0" smtClean="0">
                <a:latin typeface="+mn-ea"/>
              </a:rPr>
              <a:t>人</a:t>
            </a:r>
            <a:r>
              <a:rPr lang="zh-TW" altLang="en-US" dirty="0" smtClean="0">
                <a:latin typeface="+mn-ea"/>
              </a:rPr>
              <a:t>的加速度</a:t>
            </a:r>
            <a:r>
              <a:rPr lang="zh-TW" altLang="en-US" dirty="0" smtClean="0">
                <a:latin typeface="+mn-ea"/>
              </a:rPr>
              <a:t>資料 </a:t>
            </a:r>
            <a:endParaRPr lang="en-US" altLang="zh-TW" dirty="0" smtClean="0">
              <a:latin typeface="+mn-ea"/>
            </a:endParaRPr>
          </a:p>
          <a:p>
            <a:pPr lvl="1"/>
            <a:r>
              <a:rPr lang="en-US" altLang="zh-TW" dirty="0">
                <a:latin typeface="+mn-ea"/>
              </a:rPr>
              <a:t>20</a:t>
            </a:r>
            <a:r>
              <a:rPr lang="zh-TW" altLang="en-US" dirty="0">
                <a:latin typeface="+mn-ea"/>
              </a:rPr>
              <a:t>人運動專業，</a:t>
            </a:r>
            <a:r>
              <a:rPr lang="en-US" altLang="zh-TW" dirty="0">
                <a:latin typeface="+mn-ea"/>
              </a:rPr>
              <a:t>10</a:t>
            </a:r>
            <a:r>
              <a:rPr lang="zh-TW" altLang="en-US" dirty="0">
                <a:latin typeface="+mn-ea"/>
              </a:rPr>
              <a:t>人非運動專業，</a:t>
            </a:r>
            <a:r>
              <a:rPr lang="en-US" altLang="zh-TW" dirty="0">
                <a:latin typeface="+mn-ea"/>
              </a:rPr>
              <a:t>3</a:t>
            </a:r>
            <a:r>
              <a:rPr lang="zh-TW" altLang="en-US" dirty="0">
                <a:latin typeface="+mn-ea"/>
              </a:rPr>
              <a:t>人拍攝問題</a:t>
            </a:r>
            <a:r>
              <a:rPr lang="zh-TW" altLang="en-US" dirty="0" smtClean="0">
                <a:latin typeface="+mn-ea"/>
              </a:rPr>
              <a:t>移除</a:t>
            </a:r>
            <a:endParaRPr lang="en-US" altLang="zh-TW" dirty="0" smtClean="0">
              <a:latin typeface="+mn-ea"/>
            </a:endParaRPr>
          </a:p>
          <a:p>
            <a:pPr lvl="1"/>
            <a:r>
              <a:rPr lang="zh-TW" altLang="en-US" dirty="0" smtClean="0">
                <a:latin typeface="+mn-ea"/>
              </a:rPr>
              <a:t>速率固定</a:t>
            </a:r>
            <a:r>
              <a:rPr lang="zh-TW" altLang="en-US" dirty="0" smtClean="0">
                <a:latin typeface="+mn-ea"/>
              </a:rPr>
              <a:t>在</a:t>
            </a:r>
            <a:r>
              <a:rPr lang="en-US" altLang="zh-TW" dirty="0"/>
              <a:t>12 </a:t>
            </a:r>
            <a:r>
              <a:rPr lang="en-US" altLang="zh-TW" dirty="0" smtClean="0"/>
              <a:t>km/</a:t>
            </a:r>
            <a:r>
              <a:rPr lang="en-US" altLang="zh-TW" dirty="0" err="1" smtClean="0"/>
              <a:t>hr</a:t>
            </a:r>
            <a:r>
              <a:rPr lang="zh-TW" altLang="en-US" dirty="0" smtClean="0"/>
              <a:t>，持續</a:t>
            </a:r>
            <a:r>
              <a:rPr lang="en-US" altLang="zh-TW" dirty="0" smtClean="0"/>
              <a:t>30</a:t>
            </a:r>
            <a:r>
              <a:rPr lang="zh-TW" altLang="en-US" dirty="0" smtClean="0"/>
              <a:t>秒</a:t>
            </a:r>
            <a:endParaRPr lang="en-US" altLang="zh-TW" dirty="0" smtClean="0"/>
          </a:p>
          <a:p>
            <a:pPr lvl="1"/>
            <a:r>
              <a:rPr lang="zh-TW" altLang="en-US" dirty="0" smtClean="0">
                <a:latin typeface="+mn-ea"/>
              </a:rPr>
              <a:t>等待</a:t>
            </a:r>
            <a:r>
              <a:rPr lang="en-US" altLang="zh-TW" dirty="0" smtClean="0">
                <a:latin typeface="+mn-ea"/>
              </a:rPr>
              <a:t>15</a:t>
            </a:r>
            <a:r>
              <a:rPr lang="zh-TW" altLang="en-US" dirty="0" smtClean="0">
                <a:latin typeface="+mn-ea"/>
              </a:rPr>
              <a:t>秒的熱身完畢之後才開始正式收集</a:t>
            </a:r>
            <a:endParaRPr lang="en-US" altLang="zh-TW" dirty="0">
              <a:latin typeface="+mn-ea"/>
            </a:endParaRPr>
          </a:p>
          <a:p>
            <a:pPr lvl="1"/>
            <a:r>
              <a:rPr lang="en-US" altLang="zh-TW" dirty="0" smtClean="0">
                <a:latin typeface="+mn-ea"/>
              </a:rPr>
              <a:t>Sample </a:t>
            </a:r>
            <a:r>
              <a:rPr lang="en-US" altLang="zh-TW" dirty="0" smtClean="0">
                <a:latin typeface="+mn-ea"/>
              </a:rPr>
              <a:t>Rate</a:t>
            </a:r>
            <a:r>
              <a:rPr lang="zh-TW" altLang="en-US" dirty="0" smtClean="0">
                <a:latin typeface="+mn-ea"/>
              </a:rPr>
              <a:t>：</a:t>
            </a:r>
            <a:r>
              <a:rPr lang="en-US" altLang="zh-TW" dirty="0" smtClean="0">
                <a:latin typeface="+mn-ea"/>
              </a:rPr>
              <a:t>500 Hz</a:t>
            </a:r>
          </a:p>
          <a:p>
            <a:pPr lvl="1"/>
            <a:r>
              <a:rPr lang="zh-TW" altLang="zh-TW" dirty="0" smtClean="0"/>
              <a:t>影</a:t>
            </a:r>
            <a:r>
              <a:rPr lang="zh-TW" altLang="zh-TW" dirty="0"/>
              <a:t>格</a:t>
            </a:r>
            <a:r>
              <a:rPr lang="zh-TW" altLang="zh-TW" dirty="0" smtClean="0"/>
              <a:t>速率</a:t>
            </a:r>
            <a:r>
              <a:rPr lang="zh-TW" altLang="en-US" dirty="0" smtClean="0"/>
              <a:t>：</a:t>
            </a:r>
            <a:r>
              <a:rPr lang="en-US" altLang="zh-TW" dirty="0" smtClean="0"/>
              <a:t>240 </a:t>
            </a:r>
            <a:r>
              <a:rPr lang="en-US" altLang="zh-TW" dirty="0"/>
              <a:t>fps</a:t>
            </a:r>
            <a:endParaRPr lang="en-US" altLang="zh-TW" dirty="0" smtClean="0">
              <a:latin typeface="+mn-ea"/>
            </a:endParaRPr>
          </a:p>
          <a:p>
            <a:pPr lvl="1"/>
            <a:endParaRPr lang="en-US" altLang="zh-TW" dirty="0">
              <a:latin typeface="+mn-ea"/>
            </a:endParaRPr>
          </a:p>
          <a:p>
            <a:pPr marL="292608" lvl="1" indent="0">
              <a:buNone/>
            </a:pPr>
            <a:endParaRPr lang="zh-TW" altLang="zh-TW" dirty="0">
              <a:latin typeface="+mn-ea"/>
            </a:endParaRPr>
          </a:p>
          <a:p>
            <a:pPr marL="0" indent="0">
              <a:buNone/>
            </a:pPr>
            <a:endParaRPr lang="en-US" altLang="zh-TW" dirty="0" smtClean="0">
              <a:latin typeface="+mn-ea"/>
            </a:endParaRPr>
          </a:p>
        </p:txBody>
      </p:sp>
      <p:sp>
        <p:nvSpPr>
          <p:cNvPr id="3" name="標題 2"/>
          <p:cNvSpPr>
            <a:spLocks noGrp="1"/>
          </p:cNvSpPr>
          <p:nvPr>
            <p:ph type="title"/>
          </p:nvPr>
        </p:nvSpPr>
        <p:spPr/>
        <p:txBody>
          <a:bodyPr/>
          <a:lstStyle/>
          <a:p>
            <a:r>
              <a:rPr lang="zh-TW" altLang="en-US" b="1" dirty="0" smtClean="0"/>
              <a:t>訓練資料</a:t>
            </a:r>
            <a:r>
              <a:rPr lang="zh-TW" altLang="en-US" b="1" dirty="0"/>
              <a:t>收集</a:t>
            </a:r>
            <a:endParaRPr lang="zh-TW" altLang="en-US" dirty="0"/>
          </a:p>
        </p:txBody>
      </p:sp>
      <p:grpSp>
        <p:nvGrpSpPr>
          <p:cNvPr id="13" name="群組 12"/>
          <p:cNvGrpSpPr/>
          <p:nvPr/>
        </p:nvGrpSpPr>
        <p:grpSpPr>
          <a:xfrm>
            <a:off x="3907430" y="1364161"/>
            <a:ext cx="4441915" cy="352140"/>
            <a:chOff x="753661" y="1526285"/>
            <a:chExt cx="4441915" cy="352140"/>
          </a:xfrm>
        </p:grpSpPr>
        <p:cxnSp>
          <p:nvCxnSpPr>
            <p:cNvPr id="14"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五邊形 14"/>
            <p:cNvSpPr/>
            <p:nvPr/>
          </p:nvSpPr>
          <p:spPr bwMode="auto">
            <a:xfrm>
              <a:off x="753661" y="1526285"/>
              <a:ext cx="904556"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bg1"/>
                  </a:solidFill>
                  <a:cs typeface="Arial" pitchFamily="34" charset="0"/>
                </a:rPr>
                <a:t>收集</a:t>
              </a:r>
              <a:endParaRPr lang="zh-TW" altLang="en-US" b="1" dirty="0">
                <a:solidFill>
                  <a:schemeClr val="bg1"/>
                </a:solidFill>
                <a:cs typeface="Arial" pitchFamily="34" charset="0"/>
              </a:endParaRPr>
            </a:p>
          </p:txBody>
        </p:sp>
      </p:grpSp>
      <p:grpSp>
        <p:nvGrpSpPr>
          <p:cNvPr id="16" name="群組 15"/>
          <p:cNvGrpSpPr/>
          <p:nvPr/>
        </p:nvGrpSpPr>
        <p:grpSpPr>
          <a:xfrm>
            <a:off x="6240016" y="4258612"/>
            <a:ext cx="4441915" cy="352140"/>
            <a:chOff x="753661" y="1526285"/>
            <a:chExt cx="4441915" cy="352140"/>
          </a:xfrm>
        </p:grpSpPr>
        <p:cxnSp>
          <p:nvCxnSpPr>
            <p:cNvPr id="17"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8" name="五邊形 17"/>
            <p:cNvSpPr/>
            <p:nvPr/>
          </p:nvSpPr>
          <p:spPr bwMode="auto">
            <a:xfrm>
              <a:off x="753661" y="1526285"/>
              <a:ext cx="904556"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bg1"/>
                  </a:solidFill>
                  <a:cs typeface="Arial" pitchFamily="34" charset="0"/>
                </a:rPr>
                <a:t>標記</a:t>
              </a:r>
              <a:endParaRPr lang="zh-TW" altLang="en-US" b="1" dirty="0">
                <a:solidFill>
                  <a:schemeClr val="bg1"/>
                </a:solidFill>
                <a:cs typeface="Arial" pitchFamily="34" charset="0"/>
              </a:endParaRPr>
            </a:p>
          </p:txBody>
        </p:sp>
      </p:grpSp>
      <p:sp>
        <p:nvSpPr>
          <p:cNvPr id="24" name="內容版面配置區 1"/>
          <p:cNvSpPr txBox="1">
            <a:spLocks/>
          </p:cNvSpPr>
          <p:nvPr/>
        </p:nvSpPr>
        <p:spPr bwMode="auto">
          <a:xfrm>
            <a:off x="5951984" y="4657468"/>
            <a:ext cx="4251625" cy="1552021"/>
          </a:xfrm>
          <a:prstGeom prst="rect">
            <a:avLst/>
          </a:prstGeom>
        </p:spPr>
        <p:txBody>
          <a:bodyPr vert="horz" lIns="91440" tIns="45720" rIns="91440" bIns="45720" rtlCol="0">
            <a:noAutofit/>
          </a:bodyPr>
          <a:lstStyle>
            <a:lvl1pPr marL="173736" indent="-173736" algn="l" defTabSz="914400">
              <a:lnSpc>
                <a:spcPct val="100000"/>
              </a:lnSpc>
              <a:spcBef>
                <a:spcPts val="600"/>
              </a:spcBef>
              <a:buClr>
                <a:schemeClr val="tx1"/>
              </a:buClr>
              <a:buFont typeface="Arial"/>
              <a:buChar char="•"/>
              <a:defRPr sz="2000">
                <a:solidFill>
                  <a:schemeClr val="tx1"/>
                </a:solidFill>
                <a:latin typeface="+mn-lt"/>
                <a:ea typeface="+mn-ea"/>
                <a:cs typeface="+mn-cs"/>
              </a:defRPr>
            </a:lvl1pPr>
            <a:lvl2pPr marL="512064" indent="-219456" algn="l" defTabSz="914400">
              <a:lnSpc>
                <a:spcPct val="100000"/>
              </a:lnSpc>
              <a:spcBef>
                <a:spcPts val="600"/>
              </a:spcBef>
              <a:buClr>
                <a:schemeClr val="tx1"/>
              </a:buClr>
              <a:buFont typeface="Arial"/>
              <a:buChar char="–"/>
              <a:defRPr sz="1800">
                <a:solidFill>
                  <a:schemeClr val="tx1"/>
                </a:solidFill>
                <a:latin typeface="+mn-lt"/>
                <a:ea typeface="+mn-ea"/>
                <a:cs typeface="+mn-cs"/>
              </a:defRPr>
            </a:lvl2pPr>
            <a:lvl3pPr marL="804672" indent="-228600" algn="l" defTabSz="914400">
              <a:lnSpc>
                <a:spcPct val="100000"/>
              </a:lnSpc>
              <a:spcBef>
                <a:spcPts val="600"/>
              </a:spcBef>
              <a:buClr>
                <a:schemeClr val="tx1"/>
              </a:buClr>
              <a:buFont typeface="Arial"/>
              <a:buChar char="–"/>
              <a:defRPr sz="1600">
                <a:solidFill>
                  <a:schemeClr val="tx1"/>
                </a:solidFill>
                <a:latin typeface="+mn-lt"/>
                <a:ea typeface="+mn-ea"/>
                <a:cs typeface="+mn-cs"/>
              </a:defRPr>
            </a:lvl3pPr>
            <a:lvl4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4pPr>
            <a:lvl5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5pPr>
            <a:lvl6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6pPr>
            <a:lvl7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7pPr>
            <a:lvl8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8pPr>
            <a:lvl9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9pPr>
          </a:lstStyle>
          <a:p>
            <a:pPr lvl="1"/>
            <a:r>
              <a:rPr lang="zh-TW" altLang="en-US" dirty="0"/>
              <a:t>將影片丟到</a:t>
            </a:r>
            <a:r>
              <a:rPr lang="en-US" altLang="zh-TW" dirty="0"/>
              <a:t>Kwon3D</a:t>
            </a:r>
            <a:r>
              <a:rPr lang="zh-TW" altLang="zh-TW" dirty="0"/>
              <a:t>運動分析軟體，該軟體能顯示每一幀圖片的</a:t>
            </a:r>
            <a:r>
              <a:rPr lang="zh-TW" altLang="zh-TW" dirty="0" smtClean="0"/>
              <a:t>序號</a:t>
            </a:r>
            <a:endParaRPr lang="en-US" altLang="zh-TW" dirty="0" smtClean="0"/>
          </a:p>
          <a:p>
            <a:pPr lvl="1"/>
            <a:r>
              <a:rPr lang="zh-TW" altLang="zh-TW" dirty="0" smtClean="0"/>
              <a:t>開始</a:t>
            </a:r>
            <a:r>
              <a:rPr lang="zh-TW" altLang="zh-TW" dirty="0"/>
              <a:t>記錄數據時</a:t>
            </a:r>
            <a:r>
              <a:rPr lang="zh-TW" altLang="zh-TW" dirty="0" smtClean="0"/>
              <a:t>，</a:t>
            </a:r>
            <a:r>
              <a:rPr lang="en-US" altLang="zh-TW" dirty="0" smtClean="0"/>
              <a:t>LED</a:t>
            </a:r>
            <a:r>
              <a:rPr lang="zh-TW" altLang="zh-TW" dirty="0"/>
              <a:t>指示燈會亮</a:t>
            </a:r>
            <a:r>
              <a:rPr lang="zh-TW" altLang="zh-TW" dirty="0" smtClean="0"/>
              <a:t>起</a:t>
            </a:r>
            <a:endParaRPr lang="en-US" altLang="zh-TW" dirty="0"/>
          </a:p>
          <a:p>
            <a:pPr lvl="1"/>
            <a:r>
              <a:rPr lang="zh-TW" altLang="en-US" dirty="0" smtClean="0"/>
              <a:t>進行人工標記</a:t>
            </a:r>
            <a:endParaRPr lang="en-US" altLang="zh-TW" dirty="0" smtClean="0">
              <a:latin typeface="+mn-ea"/>
            </a:endParaRPr>
          </a:p>
        </p:txBody>
      </p:sp>
      <p:grpSp>
        <p:nvGrpSpPr>
          <p:cNvPr id="9" name="群組 8"/>
          <p:cNvGrpSpPr/>
          <p:nvPr/>
        </p:nvGrpSpPr>
        <p:grpSpPr>
          <a:xfrm>
            <a:off x="9417381" y="106113"/>
            <a:ext cx="2724280" cy="3896469"/>
            <a:chOff x="9348384" y="260648"/>
            <a:chExt cx="2724280" cy="3896469"/>
          </a:xfrm>
        </p:grpSpPr>
        <p:grpSp>
          <p:nvGrpSpPr>
            <p:cNvPr id="6" name="群組 5"/>
            <p:cNvGrpSpPr/>
            <p:nvPr/>
          </p:nvGrpSpPr>
          <p:grpSpPr>
            <a:xfrm>
              <a:off x="9348384" y="260648"/>
              <a:ext cx="2667093" cy="3896469"/>
              <a:chOff x="9348384" y="260648"/>
              <a:chExt cx="2667093" cy="3896469"/>
            </a:xfrm>
          </p:grpSpPr>
          <p:pic>
            <p:nvPicPr>
              <p:cNvPr id="4" name="圖片 3"/>
              <p:cNvPicPr>
                <a:picLocks noChangeAspect="1"/>
              </p:cNvPicPr>
              <p:nvPr/>
            </p:nvPicPr>
            <p:blipFill>
              <a:blip r:embed="rId5"/>
              <a:stretch>
                <a:fillRect/>
              </a:stretch>
            </p:blipFill>
            <p:spPr>
              <a:xfrm>
                <a:off x="9348384" y="260648"/>
                <a:ext cx="2667093" cy="3584475"/>
              </a:xfrm>
              <a:prstGeom prst="rect">
                <a:avLst/>
              </a:prstGeom>
            </p:spPr>
          </p:pic>
          <p:sp>
            <p:nvSpPr>
              <p:cNvPr id="5" name="文字方塊 4"/>
              <p:cNvSpPr txBox="1"/>
              <p:nvPr/>
            </p:nvSpPr>
            <p:spPr bwMode="auto">
              <a:xfrm>
                <a:off x="9961220" y="3849340"/>
                <a:ext cx="1441420" cy="307777"/>
              </a:xfrm>
              <a:prstGeom prst="rect">
                <a:avLst/>
              </a:prstGeom>
              <a:noFill/>
            </p:spPr>
            <p:txBody>
              <a:bodyPr wrap="none" rtlCol="0">
                <a:spAutoFit/>
              </a:bodyPr>
              <a:lstStyle/>
              <a:p>
                <a:r>
                  <a:rPr lang="zh-TW" altLang="en-US" sz="1400" dirty="0" smtClean="0"/>
                  <a:t>人工標記的資料</a:t>
                </a:r>
                <a:endParaRPr lang="zh-TW" altLang="en-US" sz="1400" dirty="0"/>
              </a:p>
            </p:txBody>
          </p:sp>
        </p:grpSp>
        <p:sp>
          <p:nvSpPr>
            <p:cNvPr id="7" name="圓角矩形 6"/>
            <p:cNvSpPr/>
            <p:nvPr/>
          </p:nvSpPr>
          <p:spPr bwMode="auto">
            <a:xfrm>
              <a:off x="11804998" y="404664"/>
              <a:ext cx="267666" cy="3528392"/>
            </a:xfrm>
            <a:prstGeom prst="round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grpSp>
    </p:spTree>
    <p:extLst>
      <p:ext uri="{BB962C8B-B14F-4D97-AF65-F5344CB8AC3E}">
        <p14:creationId xmlns:p14="http://schemas.microsoft.com/office/powerpoint/2010/main" val="1508076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51385" y="4275145"/>
            <a:ext cx="5400600" cy="2410412"/>
          </a:xfrm>
        </p:spPr>
        <p:txBody>
          <a:bodyPr/>
          <a:lstStyle/>
          <a:p>
            <a:pPr marL="0" indent="0">
              <a:buNone/>
            </a:pPr>
            <a:r>
              <a:rPr lang="zh-TW" altLang="en-US" sz="1800" dirty="0" smtClean="0">
                <a:solidFill>
                  <a:schemeClr val="tx1">
                    <a:lumMod val="85000"/>
                    <a:lumOff val="15000"/>
                  </a:schemeClr>
                </a:solidFill>
              </a:rPr>
              <a:t>輸入有</a:t>
            </a:r>
            <a:r>
              <a:rPr lang="en-US" altLang="zh-TW" sz="1800" dirty="0" smtClean="0">
                <a:solidFill>
                  <a:schemeClr val="tx1">
                    <a:lumMod val="85000"/>
                    <a:lumOff val="15000"/>
                  </a:schemeClr>
                </a:solidFill>
              </a:rPr>
              <a:t>3</a:t>
            </a:r>
            <a:r>
              <a:rPr lang="zh-TW" altLang="en-US" sz="1800" dirty="0" smtClean="0">
                <a:solidFill>
                  <a:schemeClr val="tx1">
                    <a:lumMod val="85000"/>
                    <a:lumOff val="15000"/>
                  </a:schemeClr>
                </a:solidFill>
              </a:rPr>
              <a:t>維</a:t>
            </a:r>
            <a:r>
              <a:rPr lang="en-US" altLang="zh-TW" sz="1800" dirty="0">
                <a:solidFill>
                  <a:schemeClr val="tx1">
                    <a:lumMod val="85000"/>
                    <a:lumOff val="15000"/>
                  </a:schemeClr>
                </a:solidFill>
              </a:rPr>
              <a:t>(x</a:t>
            </a:r>
            <a:r>
              <a:rPr lang="zh-TW" altLang="en-US" sz="1800" dirty="0">
                <a:solidFill>
                  <a:schemeClr val="tx1">
                    <a:lumMod val="85000"/>
                    <a:lumOff val="15000"/>
                  </a:schemeClr>
                </a:solidFill>
              </a:rPr>
              <a:t>、</a:t>
            </a:r>
            <a:r>
              <a:rPr lang="en-US" altLang="zh-TW" sz="1800" dirty="0">
                <a:solidFill>
                  <a:schemeClr val="tx1">
                    <a:lumMod val="85000"/>
                    <a:lumOff val="15000"/>
                  </a:schemeClr>
                </a:solidFill>
              </a:rPr>
              <a:t>y</a:t>
            </a:r>
            <a:r>
              <a:rPr lang="zh-TW" altLang="en-US" sz="1800" dirty="0">
                <a:solidFill>
                  <a:schemeClr val="tx1">
                    <a:lumMod val="85000"/>
                    <a:lumOff val="15000"/>
                  </a:schemeClr>
                </a:solidFill>
              </a:rPr>
              <a:t>、</a:t>
            </a:r>
            <a:r>
              <a:rPr lang="en-US" altLang="zh-TW" sz="1800" dirty="0">
                <a:solidFill>
                  <a:schemeClr val="tx1">
                    <a:lumMod val="85000"/>
                    <a:lumOff val="15000"/>
                  </a:schemeClr>
                </a:solidFill>
              </a:rPr>
              <a:t>z</a:t>
            </a:r>
            <a:r>
              <a:rPr lang="zh-TW" altLang="en-US" sz="1800" dirty="0">
                <a:solidFill>
                  <a:schemeClr val="tx1">
                    <a:lumMod val="85000"/>
                    <a:lumOff val="15000"/>
                  </a:schemeClr>
                </a:solidFill>
              </a:rPr>
              <a:t>三軸加速度</a:t>
            </a:r>
            <a:r>
              <a:rPr lang="en-US" altLang="zh-TW" sz="1800" dirty="0">
                <a:solidFill>
                  <a:schemeClr val="tx1">
                    <a:lumMod val="85000"/>
                    <a:lumOff val="15000"/>
                  </a:schemeClr>
                </a:solidFill>
              </a:rPr>
              <a:t> )</a:t>
            </a:r>
            <a:r>
              <a:rPr lang="zh-TW" altLang="en-US" sz="1800" dirty="0" smtClean="0">
                <a:solidFill>
                  <a:schemeClr val="tx1">
                    <a:lumMod val="85000"/>
                    <a:lumOff val="15000"/>
                  </a:schemeClr>
                </a:solidFill>
              </a:rPr>
              <a:t>，共</a:t>
            </a:r>
            <a:r>
              <a:rPr lang="en-US" altLang="zh-TW" sz="1800" dirty="0" smtClean="0">
                <a:solidFill>
                  <a:schemeClr val="tx1">
                    <a:lumMod val="85000"/>
                    <a:lumOff val="15000"/>
                  </a:schemeClr>
                </a:solidFill>
              </a:rPr>
              <a:t>20</a:t>
            </a:r>
            <a:r>
              <a:rPr lang="zh-TW" altLang="en-US" sz="1800" dirty="0" smtClean="0">
                <a:solidFill>
                  <a:schemeClr val="tx1">
                    <a:lumMod val="85000"/>
                    <a:lumOff val="15000"/>
                  </a:schemeClr>
                </a:solidFill>
              </a:rPr>
              <a:t>個瞬間</a:t>
            </a:r>
            <a:endParaRPr lang="en-US" altLang="zh-TW" sz="1800" dirty="0" smtClean="0">
              <a:solidFill>
                <a:schemeClr val="tx1">
                  <a:lumMod val="85000"/>
                  <a:lumOff val="15000"/>
                </a:schemeClr>
              </a:solidFill>
            </a:endParaRPr>
          </a:p>
          <a:p>
            <a:pPr marL="0" indent="0">
              <a:buNone/>
            </a:pPr>
            <a:r>
              <a:rPr lang="zh-TW" altLang="en-US" sz="1800" dirty="0" smtClean="0">
                <a:solidFill>
                  <a:schemeClr val="tx1">
                    <a:lumMod val="85000"/>
                    <a:lumOff val="15000"/>
                  </a:schemeClr>
                </a:solidFill>
              </a:rPr>
              <a:t>輸出則是兩類</a:t>
            </a:r>
            <a:endParaRPr lang="en-US" altLang="zh-TW" sz="1800" dirty="0" smtClean="0">
              <a:solidFill>
                <a:schemeClr val="tx1">
                  <a:lumMod val="85000"/>
                  <a:lumOff val="15000"/>
                </a:schemeClr>
              </a:solidFill>
            </a:endParaRPr>
          </a:p>
          <a:p>
            <a:pPr lvl="1"/>
            <a:r>
              <a:rPr lang="en-US" altLang="zh-TW" sz="1600" dirty="0" smtClean="0">
                <a:solidFill>
                  <a:schemeClr val="tx1">
                    <a:lumMod val="85000"/>
                    <a:lumOff val="15000"/>
                  </a:schemeClr>
                </a:solidFill>
              </a:rPr>
              <a:t>Class0</a:t>
            </a:r>
            <a:r>
              <a:rPr lang="zh-TW" altLang="en-US" sz="1600" dirty="0" smtClean="0">
                <a:solidFill>
                  <a:schemeClr val="tx1">
                    <a:lumMod val="85000"/>
                    <a:lumOff val="15000"/>
                  </a:schemeClr>
                </a:solidFill>
              </a:rPr>
              <a:t>：離地</a:t>
            </a:r>
            <a:endParaRPr lang="en-US" altLang="zh-TW" sz="1600" dirty="0" smtClean="0">
              <a:solidFill>
                <a:schemeClr val="tx1">
                  <a:lumMod val="85000"/>
                  <a:lumOff val="15000"/>
                </a:schemeClr>
              </a:solidFill>
            </a:endParaRPr>
          </a:p>
          <a:p>
            <a:pPr lvl="1"/>
            <a:r>
              <a:rPr lang="en-US" altLang="zh-TW" sz="1600" dirty="0" smtClean="0">
                <a:solidFill>
                  <a:schemeClr val="tx1">
                    <a:lumMod val="85000"/>
                    <a:lumOff val="15000"/>
                  </a:schemeClr>
                </a:solidFill>
              </a:rPr>
              <a:t>Class1</a:t>
            </a:r>
            <a:r>
              <a:rPr lang="zh-TW" altLang="en-US" sz="1600" dirty="0" smtClean="0">
                <a:solidFill>
                  <a:schemeClr val="tx1">
                    <a:lumMod val="85000"/>
                    <a:lumOff val="15000"/>
                  </a:schemeClr>
                </a:solidFill>
              </a:rPr>
              <a:t>：觸地</a:t>
            </a:r>
            <a:endParaRPr lang="en-US" altLang="zh-TW" sz="1600" dirty="0" smtClean="0">
              <a:solidFill>
                <a:schemeClr val="tx1">
                  <a:lumMod val="85000"/>
                  <a:lumOff val="15000"/>
                </a:schemeClr>
              </a:solidFill>
            </a:endParaRPr>
          </a:p>
          <a:p>
            <a:pPr marL="0" indent="0">
              <a:buNone/>
            </a:pPr>
            <a:r>
              <a:rPr lang="zh-TW" altLang="en-US" sz="1400" b="1" dirty="0" smtClean="0">
                <a:solidFill>
                  <a:schemeClr val="accent4">
                    <a:lumMod val="60000"/>
                    <a:lumOff val="40000"/>
                  </a:schemeClr>
                </a:solidFill>
              </a:rPr>
              <a:t>雖然在</a:t>
            </a:r>
            <a:r>
              <a:rPr lang="en-US" altLang="zh-TW" sz="1400" b="1" dirty="0" smtClean="0">
                <a:solidFill>
                  <a:schemeClr val="accent4">
                    <a:lumMod val="60000"/>
                    <a:lumOff val="40000"/>
                  </a:schemeClr>
                </a:solidFill>
              </a:rPr>
              <a:t>3000</a:t>
            </a:r>
            <a:r>
              <a:rPr lang="zh-TW" altLang="en-US" sz="1400" b="1" dirty="0">
                <a:solidFill>
                  <a:schemeClr val="accent4">
                    <a:lumMod val="60000"/>
                    <a:lumOff val="40000"/>
                  </a:schemeClr>
                </a:solidFill>
              </a:rPr>
              <a:t>筆</a:t>
            </a:r>
            <a:r>
              <a:rPr lang="zh-TW" altLang="en-US" sz="1400" b="1" dirty="0" smtClean="0">
                <a:solidFill>
                  <a:schemeClr val="accent4">
                    <a:lumMod val="60000"/>
                    <a:lumOff val="40000"/>
                  </a:schemeClr>
                </a:solidFill>
              </a:rPr>
              <a:t>測試資料下有</a:t>
            </a:r>
            <a:r>
              <a:rPr lang="en-US" altLang="zh-TW" sz="1400" b="1" dirty="0" smtClean="0">
                <a:solidFill>
                  <a:schemeClr val="accent4">
                    <a:lumMod val="60000"/>
                    <a:lumOff val="40000"/>
                  </a:schemeClr>
                </a:solidFill>
              </a:rPr>
              <a:t>94%</a:t>
            </a:r>
            <a:r>
              <a:rPr lang="zh-TW" altLang="en-US" sz="1400" b="1" dirty="0" smtClean="0">
                <a:solidFill>
                  <a:schemeClr val="accent4">
                    <a:lumMod val="60000"/>
                    <a:lumOff val="40000"/>
                  </a:schemeClr>
                </a:solidFill>
              </a:rPr>
              <a:t>左右的正確率</a:t>
            </a:r>
            <a:endParaRPr lang="en-US" altLang="zh-TW" sz="1400" b="1" dirty="0" smtClean="0">
              <a:solidFill>
                <a:schemeClr val="accent4">
                  <a:lumMod val="60000"/>
                  <a:lumOff val="40000"/>
                </a:schemeClr>
              </a:solidFill>
            </a:endParaRPr>
          </a:p>
          <a:p>
            <a:pPr marL="0" indent="0">
              <a:buNone/>
            </a:pPr>
            <a:r>
              <a:rPr lang="zh-TW" altLang="en-US" sz="1400" b="1" dirty="0" smtClean="0">
                <a:solidFill>
                  <a:schemeClr val="accent4">
                    <a:lumMod val="60000"/>
                    <a:lumOff val="40000"/>
                  </a:schemeClr>
                </a:solidFill>
              </a:rPr>
              <a:t>但是只要正確率不是</a:t>
            </a:r>
            <a:r>
              <a:rPr lang="en-US" altLang="zh-TW" sz="1400" b="1" dirty="0" smtClean="0">
                <a:solidFill>
                  <a:schemeClr val="accent4">
                    <a:lumMod val="60000"/>
                    <a:lumOff val="40000"/>
                  </a:schemeClr>
                </a:solidFill>
              </a:rPr>
              <a:t>100%</a:t>
            </a:r>
            <a:r>
              <a:rPr lang="zh-TW" altLang="en-US" sz="1400" b="1" dirty="0" smtClean="0">
                <a:solidFill>
                  <a:schemeClr val="accent4">
                    <a:lumMod val="60000"/>
                    <a:lumOff val="40000"/>
                  </a:schemeClr>
                </a:solidFill>
              </a:rPr>
              <a:t>，就沒辦法完美地算出著地指數</a:t>
            </a:r>
            <a:endParaRPr lang="en-US" altLang="zh-TW" sz="1400" b="1" dirty="0" smtClean="0">
              <a:solidFill>
                <a:schemeClr val="accent4">
                  <a:lumMod val="60000"/>
                  <a:lumOff val="40000"/>
                </a:schemeClr>
              </a:solidFill>
            </a:endParaRPr>
          </a:p>
          <a:p>
            <a:pPr marL="0" indent="0">
              <a:buNone/>
            </a:pPr>
            <a:r>
              <a:rPr lang="zh-TW" altLang="en-US" sz="1400" b="1" dirty="0" smtClean="0">
                <a:solidFill>
                  <a:schemeClr val="accent4">
                    <a:lumMod val="60000"/>
                    <a:lumOff val="40000"/>
                  </a:schemeClr>
                </a:solidFill>
              </a:rPr>
              <a:t>後續修正的方法會</a:t>
            </a:r>
            <a:r>
              <a:rPr lang="zh-TW" altLang="en-US" sz="1400" b="1" dirty="0">
                <a:solidFill>
                  <a:schemeClr val="accent4">
                    <a:lumMod val="60000"/>
                    <a:lumOff val="40000"/>
                  </a:schemeClr>
                </a:solidFill>
              </a:rPr>
              <a:t>在</a:t>
            </a:r>
            <a:r>
              <a:rPr lang="zh-TW" altLang="en-US" sz="1400" b="1" dirty="0" smtClean="0">
                <a:solidFill>
                  <a:schemeClr val="accent4">
                    <a:lumMod val="60000"/>
                    <a:lumOff val="40000"/>
                  </a:schemeClr>
                </a:solidFill>
              </a:rPr>
              <a:t>功能展示詳細說明</a:t>
            </a:r>
            <a:endParaRPr lang="en-US" altLang="zh-TW" sz="1400" b="1" dirty="0" smtClean="0">
              <a:solidFill>
                <a:schemeClr val="accent4">
                  <a:lumMod val="60000"/>
                  <a:lumOff val="40000"/>
                </a:schemeClr>
              </a:solidFill>
            </a:endParaRPr>
          </a:p>
        </p:txBody>
      </p:sp>
      <p:sp>
        <p:nvSpPr>
          <p:cNvPr id="3" name="標題 2"/>
          <p:cNvSpPr>
            <a:spLocks noGrp="1"/>
          </p:cNvSpPr>
          <p:nvPr>
            <p:ph type="title"/>
          </p:nvPr>
        </p:nvSpPr>
        <p:spPr/>
        <p:txBody>
          <a:bodyPr/>
          <a:lstStyle/>
          <a:p>
            <a:r>
              <a:rPr lang="zh-TW" altLang="en-US" b="1" dirty="0" smtClean="0"/>
              <a:t>模型 </a:t>
            </a:r>
            <a:r>
              <a:rPr lang="en-US" altLang="zh-TW" b="1" dirty="0" smtClean="0"/>
              <a:t>-</a:t>
            </a:r>
            <a:r>
              <a:rPr lang="zh-TW" altLang="en-US" b="1" dirty="0" smtClean="0"/>
              <a:t> 架構 </a:t>
            </a:r>
            <a:r>
              <a:rPr lang="en-US" altLang="zh-TW" b="1" dirty="0" smtClean="0"/>
              <a:t>&amp; </a:t>
            </a:r>
            <a:r>
              <a:rPr lang="zh-TW" altLang="en-US" b="1" dirty="0" smtClean="0"/>
              <a:t>輸入與輸出</a:t>
            </a:r>
            <a:endParaRPr lang="zh-TW" altLang="en-US" dirty="0"/>
          </a:p>
        </p:txBody>
      </p:sp>
      <p:grpSp>
        <p:nvGrpSpPr>
          <p:cNvPr id="6" name="群組 5"/>
          <p:cNvGrpSpPr/>
          <p:nvPr/>
        </p:nvGrpSpPr>
        <p:grpSpPr>
          <a:xfrm>
            <a:off x="7752184" y="489623"/>
            <a:ext cx="3550890" cy="3553052"/>
            <a:chOff x="5735960" y="1412776"/>
            <a:chExt cx="6134956" cy="5157236"/>
          </a:xfrm>
        </p:grpSpPr>
        <p:pic>
          <p:nvPicPr>
            <p:cNvPr id="4" name="圖片 3"/>
            <p:cNvPicPr>
              <a:picLocks noChangeAspect="1"/>
            </p:cNvPicPr>
            <p:nvPr/>
          </p:nvPicPr>
          <p:blipFill>
            <a:blip r:embed="rId3"/>
            <a:stretch>
              <a:fillRect/>
            </a:stretch>
          </p:blipFill>
          <p:spPr>
            <a:xfrm>
              <a:off x="5735960" y="1412776"/>
              <a:ext cx="6134956" cy="4782216"/>
            </a:xfrm>
            <a:prstGeom prst="rect">
              <a:avLst/>
            </a:prstGeom>
          </p:spPr>
        </p:pic>
        <p:sp>
          <p:nvSpPr>
            <p:cNvPr id="5" name="文字方塊 4"/>
            <p:cNvSpPr txBox="1"/>
            <p:nvPr/>
          </p:nvSpPr>
          <p:spPr bwMode="auto">
            <a:xfrm>
              <a:off x="6692796" y="6194992"/>
              <a:ext cx="4221284" cy="375020"/>
            </a:xfrm>
            <a:prstGeom prst="rect">
              <a:avLst/>
            </a:prstGeom>
            <a:noFill/>
          </p:spPr>
          <p:txBody>
            <a:bodyPr wrap="square" rtlCol="0">
              <a:spAutoFit/>
            </a:bodyPr>
            <a:lstStyle/>
            <a:p>
              <a:pPr algn="ctr"/>
              <a:r>
                <a:rPr lang="en-US" altLang="zh-TW" sz="1400" dirty="0" err="1" smtClean="0">
                  <a:solidFill>
                    <a:schemeClr val="tx1">
                      <a:lumMod val="85000"/>
                      <a:lumOff val="15000"/>
                    </a:schemeClr>
                  </a:solidFill>
                </a:rPr>
                <a:t>Keras</a:t>
              </a:r>
              <a:r>
                <a:rPr lang="zh-TW" altLang="en-US" sz="1400" dirty="0" smtClean="0">
                  <a:solidFill>
                    <a:schemeClr val="tx1">
                      <a:lumMod val="85000"/>
                      <a:lumOff val="15000"/>
                    </a:schemeClr>
                  </a:solidFill>
                </a:rPr>
                <a:t> </a:t>
              </a:r>
              <a:r>
                <a:rPr lang="en-US" altLang="zh-TW" sz="1400" dirty="0" smtClean="0">
                  <a:solidFill>
                    <a:schemeClr val="tx1">
                      <a:lumMod val="85000"/>
                      <a:lumOff val="15000"/>
                    </a:schemeClr>
                  </a:solidFill>
                </a:rPr>
                <a:t>DNN</a:t>
              </a:r>
              <a:r>
                <a:rPr lang="zh-TW" altLang="en-US" sz="1400" dirty="0" smtClean="0">
                  <a:solidFill>
                    <a:schemeClr val="tx1">
                      <a:lumMod val="85000"/>
                      <a:lumOff val="15000"/>
                    </a:schemeClr>
                  </a:solidFill>
                </a:rPr>
                <a:t>模型 </a:t>
              </a:r>
              <a:r>
                <a:rPr lang="en-US" altLang="zh-TW" sz="1400" dirty="0" smtClean="0">
                  <a:solidFill>
                    <a:schemeClr val="tx1">
                      <a:lumMod val="85000"/>
                      <a:lumOff val="15000"/>
                    </a:schemeClr>
                  </a:solidFill>
                </a:rPr>
                <a:t>summary</a:t>
              </a:r>
              <a:endParaRPr lang="zh-TW" altLang="en-US" sz="1400" dirty="0">
                <a:solidFill>
                  <a:schemeClr val="tx1">
                    <a:lumMod val="85000"/>
                    <a:lumOff val="15000"/>
                  </a:schemeClr>
                </a:solidFill>
              </a:endParaRPr>
            </a:p>
          </p:txBody>
        </p:sp>
      </p:grpSp>
      <p:sp>
        <p:nvSpPr>
          <p:cNvPr id="17" name="圓角矩形 16"/>
          <p:cNvSpPr/>
          <p:nvPr/>
        </p:nvSpPr>
        <p:spPr bwMode="auto">
          <a:xfrm>
            <a:off x="457201" y="1307533"/>
            <a:ext cx="5998840" cy="418049"/>
          </a:xfrm>
          <a:prstGeom prst="roundRect">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TW" altLang="en-US" dirty="0" smtClean="0"/>
              <a:t>目標：以過去</a:t>
            </a:r>
            <a:r>
              <a:rPr lang="en-US" altLang="zh-TW" dirty="0" smtClean="0"/>
              <a:t>20</a:t>
            </a:r>
            <a:r>
              <a:rPr lang="zh-TW" altLang="en-US" dirty="0"/>
              <a:t>個瞬間預測下一個瞬間是觸地還是離地</a:t>
            </a:r>
          </a:p>
        </p:txBody>
      </p:sp>
      <p:grpSp>
        <p:nvGrpSpPr>
          <p:cNvPr id="21" name="群組 20"/>
          <p:cNvGrpSpPr/>
          <p:nvPr/>
        </p:nvGrpSpPr>
        <p:grpSpPr>
          <a:xfrm>
            <a:off x="569978" y="3912122"/>
            <a:ext cx="5131163" cy="352140"/>
            <a:chOff x="753660" y="1526285"/>
            <a:chExt cx="4441916" cy="352140"/>
          </a:xfrm>
        </p:grpSpPr>
        <p:cxnSp>
          <p:nvCxnSpPr>
            <p:cNvPr id="22"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23" name="五邊形 22"/>
            <p:cNvSpPr/>
            <p:nvPr/>
          </p:nvSpPr>
          <p:spPr bwMode="auto">
            <a:xfrm>
              <a:off x="753660" y="1526285"/>
              <a:ext cx="1602025"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輸入 </a:t>
              </a:r>
              <a:r>
                <a:rPr lang="en-US" altLang="zh-TW" b="1" dirty="0"/>
                <a:t>&amp; </a:t>
              </a:r>
              <a:r>
                <a:rPr lang="zh-TW" altLang="en-US" b="1" dirty="0"/>
                <a:t>輸出</a:t>
              </a:r>
              <a:endParaRPr lang="zh-TW" altLang="en-US" b="1" dirty="0">
                <a:solidFill>
                  <a:schemeClr val="bg1"/>
                </a:solidFill>
                <a:cs typeface="Arial" pitchFamily="34" charset="0"/>
              </a:endParaRPr>
            </a:p>
          </p:txBody>
        </p:sp>
      </p:grpSp>
      <p:grpSp>
        <p:nvGrpSpPr>
          <p:cNvPr id="25" name="群組 24"/>
          <p:cNvGrpSpPr/>
          <p:nvPr/>
        </p:nvGrpSpPr>
        <p:grpSpPr>
          <a:xfrm>
            <a:off x="551384" y="2103198"/>
            <a:ext cx="5149756" cy="1133897"/>
            <a:chOff x="532790" y="2275821"/>
            <a:chExt cx="5149756" cy="1133897"/>
          </a:xfrm>
        </p:grpSpPr>
        <p:grpSp>
          <p:nvGrpSpPr>
            <p:cNvPr id="18" name="群組 17"/>
            <p:cNvGrpSpPr/>
            <p:nvPr/>
          </p:nvGrpSpPr>
          <p:grpSpPr>
            <a:xfrm>
              <a:off x="532790" y="2275821"/>
              <a:ext cx="5059154" cy="352140"/>
              <a:chOff x="753661" y="1526285"/>
              <a:chExt cx="5059154" cy="352140"/>
            </a:xfrm>
          </p:grpSpPr>
          <p:cxnSp>
            <p:nvCxnSpPr>
              <p:cNvPr id="19" name="Straight Connector 8">
                <a:extLst>
                  <a:ext uri="{FF2B5EF4-FFF2-40B4-BE49-F238E27FC236}">
                    <a16:creationId xmlns:a16="http://schemas.microsoft.com/office/drawing/2014/main" xmlns="" id="{457582E3-3E3C-4690-8614-A7A6FEB0B880}"/>
                  </a:ext>
                </a:extLst>
              </p:cNvPr>
              <p:cNvCxnSpPr/>
              <p:nvPr/>
            </p:nvCxnSpPr>
            <p:spPr>
              <a:xfrm>
                <a:off x="1646587" y="1697309"/>
                <a:ext cx="4166228" cy="36266"/>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20" name="五邊形 19"/>
              <p:cNvSpPr/>
              <p:nvPr/>
            </p:nvSpPr>
            <p:spPr bwMode="auto">
              <a:xfrm>
                <a:off x="753661" y="1526285"/>
                <a:ext cx="1026706"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架構</a:t>
                </a:r>
                <a:endParaRPr lang="zh-TW" altLang="en-US" b="1" dirty="0">
                  <a:solidFill>
                    <a:schemeClr val="bg1"/>
                  </a:solidFill>
                  <a:cs typeface="Arial" pitchFamily="34" charset="0"/>
                </a:endParaRPr>
              </a:p>
            </p:txBody>
          </p:sp>
        </p:grpSp>
        <p:sp>
          <p:nvSpPr>
            <p:cNvPr id="24" name="矩形 23"/>
            <p:cNvSpPr/>
            <p:nvPr/>
          </p:nvSpPr>
          <p:spPr>
            <a:xfrm>
              <a:off x="551383" y="2763387"/>
              <a:ext cx="5131163" cy="646331"/>
            </a:xfrm>
            <a:prstGeom prst="rect">
              <a:avLst/>
            </a:prstGeom>
          </p:spPr>
          <p:txBody>
            <a:bodyPr wrap="square">
              <a:spAutoFit/>
            </a:bodyPr>
            <a:lstStyle/>
            <a:p>
              <a:r>
                <a:rPr lang="zh-TW" altLang="en-US" dirty="0">
                  <a:solidFill>
                    <a:schemeClr val="tx1">
                      <a:lumMod val="85000"/>
                      <a:lumOff val="15000"/>
                    </a:schemeClr>
                  </a:solidFill>
                </a:rPr>
                <a:t>我們選擇了一個簡單的</a:t>
              </a:r>
              <a:r>
                <a:rPr lang="en-US" altLang="zh-TW" dirty="0">
                  <a:solidFill>
                    <a:schemeClr val="tx1">
                      <a:lumMod val="85000"/>
                      <a:lumOff val="15000"/>
                    </a:schemeClr>
                  </a:solidFill>
                </a:rPr>
                <a:t>DNN</a:t>
              </a:r>
              <a:r>
                <a:rPr lang="zh-TW" altLang="en-US" dirty="0">
                  <a:solidFill>
                    <a:schemeClr val="tx1">
                      <a:lumMod val="85000"/>
                      <a:lumOff val="15000"/>
                    </a:schemeClr>
                  </a:solidFill>
                </a:rPr>
                <a:t>模型</a:t>
              </a:r>
              <a:r>
                <a:rPr lang="zh-TW" altLang="en-US" dirty="0" smtClean="0">
                  <a:solidFill>
                    <a:schemeClr val="tx1">
                      <a:lumMod val="85000"/>
                      <a:lumOff val="15000"/>
                    </a:schemeClr>
                  </a:solidFill>
                </a:rPr>
                <a:t>，</a:t>
              </a:r>
              <a:endParaRPr lang="en-US" altLang="zh-TW" dirty="0" smtClean="0">
                <a:solidFill>
                  <a:schemeClr val="tx1">
                    <a:lumMod val="85000"/>
                    <a:lumOff val="15000"/>
                  </a:schemeClr>
                </a:solidFill>
              </a:endParaRPr>
            </a:p>
            <a:p>
              <a:r>
                <a:rPr lang="zh-TW" altLang="en-US" dirty="0" smtClean="0">
                  <a:solidFill>
                    <a:schemeClr val="tx1">
                      <a:lumMod val="85000"/>
                      <a:lumOff val="15000"/>
                    </a:schemeClr>
                  </a:solidFill>
                </a:rPr>
                <a:t>因為</a:t>
              </a:r>
              <a:r>
                <a:rPr lang="en-US" altLang="zh-TW" dirty="0">
                  <a:solidFill>
                    <a:schemeClr val="tx1">
                      <a:lumMod val="85000"/>
                      <a:lumOff val="15000"/>
                    </a:schemeClr>
                  </a:solidFill>
                </a:rPr>
                <a:t>LSTM</a:t>
              </a:r>
              <a:r>
                <a:rPr lang="zh-TW" altLang="en-US" dirty="0">
                  <a:solidFill>
                    <a:schemeClr val="tx1">
                      <a:lumMod val="85000"/>
                      <a:lumOff val="15000"/>
                    </a:schemeClr>
                  </a:solidFill>
                </a:rPr>
                <a:t>模型中有一些運算函</a:t>
              </a:r>
              <a:r>
                <a:rPr lang="zh-TW" altLang="en-US" dirty="0" smtClean="0">
                  <a:solidFill>
                    <a:schemeClr val="tx1">
                      <a:lumMod val="85000"/>
                      <a:lumOff val="15000"/>
                    </a:schemeClr>
                  </a:solidFill>
                </a:rPr>
                <a:t>式</a:t>
              </a:r>
              <a:r>
                <a:rPr lang="en-US" altLang="zh-TW" dirty="0" err="1" smtClean="0">
                  <a:solidFill>
                    <a:schemeClr val="tx1">
                      <a:lumMod val="85000"/>
                      <a:lumOff val="15000"/>
                    </a:schemeClr>
                  </a:solidFill>
                </a:rPr>
                <a:t>TFLite</a:t>
              </a:r>
              <a:r>
                <a:rPr lang="zh-TW" altLang="en-US" dirty="0">
                  <a:solidFill>
                    <a:schemeClr val="tx1">
                      <a:lumMod val="85000"/>
                      <a:lumOff val="15000"/>
                    </a:schemeClr>
                  </a:solidFill>
                </a:rPr>
                <a:t>還不支援。</a:t>
              </a:r>
              <a:endParaRPr lang="en-US" altLang="zh-TW" dirty="0">
                <a:solidFill>
                  <a:schemeClr val="tx1">
                    <a:lumMod val="85000"/>
                    <a:lumOff val="15000"/>
                  </a:schemeClr>
                </a:solidFill>
              </a:endParaRPr>
            </a:p>
          </p:txBody>
        </p:sp>
      </p:grpSp>
      <p:grpSp>
        <p:nvGrpSpPr>
          <p:cNvPr id="33" name="群組 32"/>
          <p:cNvGrpSpPr/>
          <p:nvPr/>
        </p:nvGrpSpPr>
        <p:grpSpPr>
          <a:xfrm>
            <a:off x="7137612" y="4330956"/>
            <a:ext cx="4165462" cy="2037722"/>
            <a:chOff x="7137612" y="4330956"/>
            <a:chExt cx="4165462" cy="2037722"/>
          </a:xfrm>
        </p:grpSpPr>
        <p:grpSp>
          <p:nvGrpSpPr>
            <p:cNvPr id="28" name="群組 27"/>
            <p:cNvGrpSpPr/>
            <p:nvPr/>
          </p:nvGrpSpPr>
          <p:grpSpPr>
            <a:xfrm>
              <a:off x="7137612" y="4330956"/>
              <a:ext cx="4165462" cy="1749441"/>
              <a:chOff x="6384032" y="4438711"/>
              <a:chExt cx="4919042" cy="1988227"/>
            </a:xfrm>
          </p:grpSpPr>
          <p:pic>
            <p:nvPicPr>
              <p:cNvPr id="7" name="圖片 6" descr="模型輸出示意圖">
                <a:extLst>
                  <a:ext uri="{FF2B5EF4-FFF2-40B4-BE49-F238E27FC236}">
                    <a16:creationId xmlns:a16="http://schemas.microsoft.com/office/drawing/2014/main" xmlns="" id="{E4ACD3E9-A952-4401-8699-FE33923ED1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4032" y="4438711"/>
                <a:ext cx="4919042" cy="1988227"/>
              </a:xfrm>
              <a:prstGeom prst="rect">
                <a:avLst/>
              </a:prstGeom>
              <a:noFill/>
              <a:ln>
                <a:noFill/>
              </a:ln>
            </p:spPr>
          </p:pic>
          <p:sp>
            <p:nvSpPr>
              <p:cNvPr id="26" name="圓角矩形 25"/>
              <p:cNvSpPr/>
              <p:nvPr/>
            </p:nvSpPr>
            <p:spPr bwMode="auto">
              <a:xfrm>
                <a:off x="7752829" y="4694835"/>
                <a:ext cx="647427" cy="17432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bwMode="auto">
              <a:xfrm>
                <a:off x="9504083" y="4694834"/>
                <a:ext cx="647427" cy="17432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矩形 30"/>
            <p:cNvSpPr/>
            <p:nvPr/>
          </p:nvSpPr>
          <p:spPr>
            <a:xfrm>
              <a:off x="8135364" y="6060901"/>
              <a:ext cx="2159566" cy="307777"/>
            </a:xfrm>
            <a:prstGeom prst="rect">
              <a:avLst/>
            </a:prstGeom>
          </p:spPr>
          <p:txBody>
            <a:bodyPr wrap="none">
              <a:spAutoFit/>
            </a:bodyPr>
            <a:lstStyle/>
            <a:p>
              <a:r>
                <a:rPr lang="zh-TW" altLang="en-US" sz="1400" dirty="0"/>
                <a:t>模型</a:t>
              </a:r>
              <a:r>
                <a:rPr lang="zh-TW" altLang="en-US" sz="1400" dirty="0" smtClean="0"/>
                <a:t>輸出與估算著地指數</a:t>
              </a:r>
              <a:endParaRPr lang="zh-TW" altLang="en-US" sz="1400" dirty="0"/>
            </a:p>
          </p:txBody>
        </p:sp>
      </p:grpSp>
    </p:spTree>
    <p:extLst>
      <p:ext uri="{BB962C8B-B14F-4D97-AF65-F5344CB8AC3E}">
        <p14:creationId xmlns:p14="http://schemas.microsoft.com/office/powerpoint/2010/main" val="663413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smtClean="0">
                <a:solidFill>
                  <a:schemeClr val="bg1">
                    <a:lumMod val="75000"/>
                  </a:schemeClr>
                </a:solidFill>
              </a:rPr>
              <a:t>作品</a:t>
            </a:r>
            <a:r>
              <a:rPr lang="zh-TW" altLang="en-US" dirty="0">
                <a:solidFill>
                  <a:schemeClr val="bg1">
                    <a:lumMod val="75000"/>
                  </a:schemeClr>
                </a:solidFill>
              </a:rPr>
              <a:t>原理及創新</a:t>
            </a:r>
            <a:r>
              <a:rPr lang="zh-TW" altLang="en-US" dirty="0" smtClean="0">
                <a:solidFill>
                  <a:schemeClr val="bg1">
                    <a:lumMod val="75000"/>
                  </a:schemeClr>
                </a:solidFill>
              </a:rPr>
              <a:t>點</a:t>
            </a:r>
            <a:endParaRPr lang="en-US" altLang="zh-TW" dirty="0" smtClean="0">
              <a:solidFill>
                <a:schemeClr val="bg1">
                  <a:lumMod val="75000"/>
                </a:schemeClr>
              </a:solidFill>
            </a:endParaRPr>
          </a:p>
          <a:p>
            <a:pPr>
              <a:defRPr/>
            </a:pPr>
            <a:r>
              <a:rPr lang="zh-TW" altLang="en-US" dirty="0">
                <a:solidFill>
                  <a:schemeClr val="bg1">
                    <a:lumMod val="75000"/>
                  </a:schemeClr>
                </a:solidFill>
              </a:rPr>
              <a:t>軟硬體結構</a:t>
            </a:r>
            <a:r>
              <a:rPr lang="zh-TW" altLang="en-US" dirty="0" smtClean="0">
                <a:solidFill>
                  <a:schemeClr val="bg1">
                    <a:lumMod val="75000"/>
                  </a:schemeClr>
                </a:solidFill>
              </a:rPr>
              <a:t>介紹</a:t>
            </a:r>
            <a:endParaRPr lang="en-US" altLang="zh-TW" dirty="0" smtClean="0">
              <a:solidFill>
                <a:schemeClr val="bg1">
                  <a:lumMod val="75000"/>
                </a:schemeClr>
              </a:solidFill>
            </a:endParaRPr>
          </a:p>
          <a:p>
            <a:pPr>
              <a:defRPr/>
            </a:pPr>
            <a:r>
              <a:rPr lang="zh-TW" altLang="en-US" dirty="0"/>
              <a:t>功能</a:t>
            </a:r>
            <a:r>
              <a:rPr lang="zh-TW" altLang="en-US" dirty="0" smtClean="0"/>
              <a:t>展示</a:t>
            </a:r>
            <a:endParaRPr lang="en-US" altLang="zh-TW" dirty="0" smtClean="0"/>
          </a:p>
          <a:p>
            <a:pPr>
              <a:defRPr/>
            </a:pPr>
            <a:r>
              <a:rPr lang="zh-TW" altLang="en-US" dirty="0">
                <a:solidFill>
                  <a:schemeClr val="bg1">
                    <a:lumMod val="75000"/>
                  </a:schemeClr>
                </a:solidFill>
              </a:rPr>
              <a:t>總結</a:t>
            </a:r>
            <a:r>
              <a:rPr lang="zh-TW" altLang="en-US" dirty="0" smtClean="0">
                <a:solidFill>
                  <a:schemeClr val="bg1">
                    <a:lumMod val="75000"/>
                  </a:schemeClr>
                </a:solidFill>
              </a:rPr>
              <a:t>展望</a:t>
            </a:r>
            <a:endParaRPr lang="zh-TW" altLang="en-US" dirty="0">
              <a:solidFill>
                <a:schemeClr val="bg1">
                  <a:lumMod val="75000"/>
                </a:schemeClr>
              </a:solidFill>
            </a:endParaRPr>
          </a:p>
        </p:txBody>
      </p:sp>
    </p:spTree>
    <p:extLst>
      <p:ext uri="{BB962C8B-B14F-4D97-AF65-F5344CB8AC3E}">
        <p14:creationId xmlns:p14="http://schemas.microsoft.com/office/powerpoint/2010/main" val="33417238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254226" y="2832693"/>
            <a:ext cx="5274383" cy="3315519"/>
            <a:chOff x="2144806" y="2760259"/>
            <a:chExt cx="5420141" cy="3534205"/>
          </a:xfrm>
        </p:grpSpPr>
        <p:grpSp>
          <p:nvGrpSpPr>
            <p:cNvPr id="26" name="群組 25"/>
            <p:cNvGrpSpPr/>
            <p:nvPr/>
          </p:nvGrpSpPr>
          <p:grpSpPr>
            <a:xfrm>
              <a:off x="2144806" y="2760259"/>
              <a:ext cx="5420141" cy="3534205"/>
              <a:chOff x="2783632" y="3040985"/>
              <a:chExt cx="4900572" cy="3488137"/>
            </a:xfrm>
          </p:grpSpPr>
          <p:pic>
            <p:nvPicPr>
              <p:cNvPr id="8" name="圖片 7"/>
              <p:cNvPicPr>
                <a:picLocks noChangeAspect="1"/>
              </p:cNvPicPr>
              <p:nvPr/>
            </p:nvPicPr>
            <p:blipFill>
              <a:blip r:embed="rId3"/>
              <a:stretch>
                <a:fillRect/>
              </a:stretch>
            </p:blipFill>
            <p:spPr>
              <a:xfrm>
                <a:off x="2783632" y="3184126"/>
                <a:ext cx="4900572" cy="3344996"/>
              </a:xfrm>
              <a:prstGeom prst="rect">
                <a:avLst/>
              </a:prstGeom>
            </p:spPr>
          </p:pic>
          <p:sp>
            <p:nvSpPr>
              <p:cNvPr id="25" name="文字方塊 24"/>
              <p:cNvSpPr txBox="1"/>
              <p:nvPr/>
            </p:nvSpPr>
            <p:spPr bwMode="auto">
              <a:xfrm>
                <a:off x="3361709" y="3040985"/>
                <a:ext cx="3744416" cy="356180"/>
              </a:xfrm>
              <a:prstGeom prst="rect">
                <a:avLst/>
              </a:prstGeom>
              <a:noFill/>
            </p:spPr>
            <p:txBody>
              <a:bodyPr wrap="square" rtlCol="0">
                <a:spAutoFit/>
              </a:bodyPr>
              <a:lstStyle/>
              <a:p>
                <a:pPr algn="ctr"/>
                <a:r>
                  <a:rPr lang="en-US" altLang="zh-TW" sz="1600" dirty="0" smtClean="0"/>
                  <a:t>DNN</a:t>
                </a:r>
                <a:r>
                  <a:rPr lang="zh-TW" altLang="en-US" sz="1600" dirty="0" smtClean="0"/>
                  <a:t>模型預測結果</a:t>
                </a:r>
                <a:r>
                  <a:rPr lang="en-US" altLang="zh-TW" sz="1600" dirty="0" smtClean="0"/>
                  <a:t>(</a:t>
                </a:r>
                <a:r>
                  <a:rPr lang="en-US" altLang="zh-TW" sz="1600" dirty="0" smtClean="0">
                    <a:solidFill>
                      <a:schemeClr val="tx1">
                        <a:lumMod val="85000"/>
                        <a:lumOff val="15000"/>
                      </a:schemeClr>
                    </a:solidFill>
                  </a:rPr>
                  <a:t>1=</a:t>
                </a:r>
                <a:r>
                  <a:rPr lang="zh-TW" altLang="en-US" sz="1600" dirty="0" smtClean="0">
                    <a:solidFill>
                      <a:schemeClr val="tx1">
                        <a:lumMod val="85000"/>
                        <a:lumOff val="15000"/>
                      </a:schemeClr>
                    </a:solidFill>
                  </a:rPr>
                  <a:t>著地 </a:t>
                </a:r>
                <a:r>
                  <a:rPr lang="en-US" altLang="zh-TW" sz="1600" dirty="0" smtClean="0">
                    <a:solidFill>
                      <a:schemeClr val="tx1">
                        <a:lumMod val="85000"/>
                        <a:lumOff val="15000"/>
                      </a:schemeClr>
                    </a:solidFill>
                  </a:rPr>
                  <a:t>0=</a:t>
                </a:r>
                <a:r>
                  <a:rPr lang="zh-TW" altLang="en-US" sz="1600" dirty="0" smtClean="0">
                    <a:solidFill>
                      <a:schemeClr val="tx1">
                        <a:lumMod val="85000"/>
                        <a:lumOff val="15000"/>
                      </a:schemeClr>
                    </a:solidFill>
                  </a:rPr>
                  <a:t>離地</a:t>
                </a:r>
                <a:r>
                  <a:rPr lang="en-US" altLang="zh-TW" sz="1600" dirty="0" smtClean="0"/>
                  <a:t>)</a:t>
                </a:r>
                <a:endParaRPr lang="zh-TW" altLang="en-US" sz="1600" dirty="0"/>
              </a:p>
            </p:txBody>
          </p:sp>
        </p:grpSp>
        <p:sp>
          <p:nvSpPr>
            <p:cNvPr id="7" name="矩形 6"/>
            <p:cNvSpPr/>
            <p:nvPr/>
          </p:nvSpPr>
          <p:spPr bwMode="auto">
            <a:xfrm>
              <a:off x="2207568" y="3524343"/>
              <a:ext cx="342520" cy="2208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內容版面配置區 1"/>
          <p:cNvSpPr>
            <a:spLocks noGrp="1"/>
          </p:cNvSpPr>
          <p:nvPr>
            <p:ph idx="1"/>
          </p:nvPr>
        </p:nvSpPr>
        <p:spPr/>
        <p:txBody>
          <a:bodyPr/>
          <a:lstStyle/>
          <a:p>
            <a:pPr lvl="1"/>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理想：一個完美的方波</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現實：有鋸齒的方波</a:t>
            </a:r>
            <a:endParaRPr lang="zh-TW" altLang="en-US" dirty="0">
              <a:solidFill>
                <a:schemeClr val="tx1">
                  <a:lumMod val="85000"/>
                  <a:lumOff val="15000"/>
                </a:schemeClr>
              </a:solidFill>
            </a:endParaRPr>
          </a:p>
        </p:txBody>
      </p:sp>
      <p:sp>
        <p:nvSpPr>
          <p:cNvPr id="3" name="標題 2"/>
          <p:cNvSpPr>
            <a:spLocks noGrp="1"/>
          </p:cNvSpPr>
          <p:nvPr>
            <p:ph type="title"/>
          </p:nvPr>
        </p:nvSpPr>
        <p:spPr/>
        <p:txBody>
          <a:bodyPr/>
          <a:lstStyle/>
          <a:p>
            <a:pPr>
              <a:defRPr/>
            </a:pPr>
            <a:r>
              <a:rPr lang="zh-TW" altLang="en-US" dirty="0"/>
              <a:t>功能展示</a:t>
            </a:r>
          </a:p>
        </p:txBody>
      </p:sp>
      <p:grpSp>
        <p:nvGrpSpPr>
          <p:cNvPr id="28" name="群組 27"/>
          <p:cNvGrpSpPr/>
          <p:nvPr/>
        </p:nvGrpSpPr>
        <p:grpSpPr>
          <a:xfrm>
            <a:off x="7690291" y="479906"/>
            <a:ext cx="4060915" cy="3022173"/>
            <a:chOff x="7537902" y="190803"/>
            <a:chExt cx="4343877" cy="3222268"/>
          </a:xfrm>
        </p:grpSpPr>
        <p:pic>
          <p:nvPicPr>
            <p:cNvPr id="5" name="圖片 4"/>
            <p:cNvPicPr>
              <a:picLocks noChangeAspect="1"/>
            </p:cNvPicPr>
            <p:nvPr/>
          </p:nvPicPr>
          <p:blipFill>
            <a:blip r:embed="rId4"/>
            <a:stretch>
              <a:fillRect/>
            </a:stretch>
          </p:blipFill>
          <p:spPr>
            <a:xfrm>
              <a:off x="7537902" y="560135"/>
              <a:ext cx="4343877" cy="2852936"/>
            </a:xfrm>
            <a:prstGeom prst="rect">
              <a:avLst/>
            </a:prstGeom>
          </p:spPr>
        </p:pic>
        <p:sp>
          <p:nvSpPr>
            <p:cNvPr id="27" name="文字方塊 26"/>
            <p:cNvSpPr txBox="1"/>
            <p:nvPr/>
          </p:nvSpPr>
          <p:spPr bwMode="auto">
            <a:xfrm>
              <a:off x="7837632" y="190803"/>
              <a:ext cx="3744416" cy="369332"/>
            </a:xfrm>
            <a:prstGeom prst="rect">
              <a:avLst/>
            </a:prstGeom>
            <a:noFill/>
          </p:spPr>
          <p:txBody>
            <a:bodyPr wrap="square" rtlCol="0">
              <a:spAutoFit/>
            </a:bodyPr>
            <a:lstStyle/>
            <a:p>
              <a:pPr algn="ctr"/>
              <a:r>
                <a:rPr lang="zh-TW" altLang="en-US" dirty="0" smtClean="0"/>
                <a:t>預測結果 </a:t>
              </a:r>
              <a:r>
                <a:rPr lang="en-US" altLang="zh-TW" dirty="0" smtClean="0"/>
                <a:t>&amp; </a:t>
              </a:r>
              <a:r>
                <a:rPr lang="zh-TW" altLang="en-US" dirty="0" smtClean="0"/>
                <a:t>三軸加速度</a:t>
              </a:r>
              <a:endParaRPr lang="zh-TW" altLang="en-US" dirty="0"/>
            </a:p>
          </p:txBody>
        </p:sp>
      </p:grpSp>
      <p:grpSp>
        <p:nvGrpSpPr>
          <p:cNvPr id="13" name="群組 12"/>
          <p:cNvGrpSpPr/>
          <p:nvPr/>
        </p:nvGrpSpPr>
        <p:grpSpPr>
          <a:xfrm>
            <a:off x="456555" y="1450900"/>
            <a:ext cx="5131163" cy="352140"/>
            <a:chOff x="753660" y="1526285"/>
            <a:chExt cx="4441916" cy="352140"/>
          </a:xfrm>
        </p:grpSpPr>
        <p:cxnSp>
          <p:nvCxnSpPr>
            <p:cNvPr id="14"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五邊形 14"/>
            <p:cNvSpPr/>
            <p:nvPr/>
          </p:nvSpPr>
          <p:spPr bwMode="auto">
            <a:xfrm>
              <a:off x="753660" y="1526285"/>
              <a:ext cx="1971103"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模型預測的結果</a:t>
              </a:r>
              <a:endParaRPr lang="zh-TW" altLang="en-US" b="1" dirty="0">
                <a:solidFill>
                  <a:schemeClr val="bg1"/>
                </a:solidFill>
                <a:cs typeface="Arial" pitchFamily="34" charset="0"/>
              </a:endParaRPr>
            </a:p>
          </p:txBody>
        </p:sp>
      </p:grpSp>
      <p:grpSp>
        <p:nvGrpSpPr>
          <p:cNvPr id="6" name="群組 5"/>
          <p:cNvGrpSpPr/>
          <p:nvPr/>
        </p:nvGrpSpPr>
        <p:grpSpPr>
          <a:xfrm>
            <a:off x="6464022" y="1561258"/>
            <a:ext cx="1356842" cy="1356842"/>
            <a:chOff x="5796198" y="1461579"/>
            <a:chExt cx="1356842" cy="1356842"/>
          </a:xfrm>
        </p:grpSpPr>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a:off x="5796198" y="1461579"/>
              <a:ext cx="1356842" cy="1356842"/>
            </a:xfrm>
            <a:prstGeom prst="rect">
              <a:avLst/>
            </a:prstGeom>
          </p:spPr>
        </p:pic>
        <p:pic>
          <p:nvPicPr>
            <p:cNvPr id="29" name="圖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8587" y="1572851"/>
              <a:ext cx="912198" cy="912198"/>
            </a:xfrm>
            <a:prstGeom prst="rect">
              <a:avLst/>
            </a:prstGeom>
          </p:spPr>
        </p:pic>
      </p:grpSp>
    </p:spTree>
    <p:extLst>
      <p:ext uri="{BB962C8B-B14F-4D97-AF65-F5344CB8AC3E}">
        <p14:creationId xmlns:p14="http://schemas.microsoft.com/office/powerpoint/2010/main" val="6183495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defRPr/>
            </a:pPr>
            <a:r>
              <a:rPr lang="zh-TW" altLang="en-US" dirty="0"/>
              <a:t>功能展示</a:t>
            </a:r>
          </a:p>
        </p:txBody>
      </p:sp>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l="8706" t="8334" r="6611" b="5001"/>
          <a:stretch/>
        </p:blipFill>
        <p:spPr>
          <a:xfrm>
            <a:off x="2242730" y="3211907"/>
            <a:ext cx="6842443" cy="3325299"/>
          </a:xfrm>
          <a:prstGeom prst="rect">
            <a:avLst/>
          </a:prstGeom>
        </p:spPr>
      </p:pic>
      <p:grpSp>
        <p:nvGrpSpPr>
          <p:cNvPr id="14" name="群組 13"/>
          <p:cNvGrpSpPr/>
          <p:nvPr/>
        </p:nvGrpSpPr>
        <p:grpSpPr>
          <a:xfrm>
            <a:off x="456555" y="1450900"/>
            <a:ext cx="5131163" cy="352140"/>
            <a:chOff x="753660" y="1526285"/>
            <a:chExt cx="4441916" cy="352140"/>
          </a:xfrm>
        </p:grpSpPr>
        <p:cxnSp>
          <p:nvCxnSpPr>
            <p:cNvPr id="15"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五邊形 15"/>
            <p:cNvSpPr/>
            <p:nvPr/>
          </p:nvSpPr>
          <p:spPr bwMode="auto">
            <a:xfrm>
              <a:off x="753660" y="1526285"/>
              <a:ext cx="1971103"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修正預測的結果</a:t>
              </a:r>
              <a:endParaRPr lang="zh-TW" altLang="en-US" b="1" dirty="0">
                <a:solidFill>
                  <a:schemeClr val="bg1"/>
                </a:solidFill>
                <a:cs typeface="Arial" pitchFamily="34" charset="0"/>
              </a:endParaRPr>
            </a:p>
          </p:txBody>
        </p:sp>
      </p:grpSp>
      <p:sp>
        <p:nvSpPr>
          <p:cNvPr id="17" name="內容版面配置區 1"/>
          <p:cNvSpPr>
            <a:spLocks noGrp="1"/>
          </p:cNvSpPr>
          <p:nvPr>
            <p:ph idx="1"/>
          </p:nvPr>
        </p:nvSpPr>
        <p:spPr>
          <a:xfrm>
            <a:off x="456555" y="1554480"/>
            <a:ext cx="5207397" cy="4898856"/>
          </a:xfrm>
        </p:spPr>
        <p:txBody>
          <a:bodyPr/>
          <a:lstStyle/>
          <a:p>
            <a:pPr marL="0" indent="0">
              <a:buNone/>
            </a:pPr>
            <a:endParaRPr lang="en-US" altLang="zh-TW" dirty="0" smtClean="0">
              <a:solidFill>
                <a:schemeClr val="tx1">
                  <a:lumMod val="85000"/>
                  <a:lumOff val="15000"/>
                </a:schemeClr>
              </a:solidFill>
            </a:endParaRPr>
          </a:p>
          <a:p>
            <a:pPr marL="0" indent="0">
              <a:buNone/>
            </a:pPr>
            <a:endParaRPr lang="zh-TW" altLang="en-US" dirty="0">
              <a:solidFill>
                <a:schemeClr val="tx1">
                  <a:lumMod val="85000"/>
                  <a:lumOff val="15000"/>
                </a:schemeClr>
              </a:solidFill>
            </a:endParaRPr>
          </a:p>
        </p:txBody>
      </p:sp>
      <p:grpSp>
        <p:nvGrpSpPr>
          <p:cNvPr id="20" name="그룹 43">
            <a:extLst>
              <a:ext uri="{FF2B5EF4-FFF2-40B4-BE49-F238E27FC236}">
                <a16:creationId xmlns:a16="http://schemas.microsoft.com/office/drawing/2014/main" xmlns="" id="{97238C91-39C3-4C50-B6C2-A509D639F0F5}"/>
              </a:ext>
            </a:extLst>
          </p:cNvPr>
          <p:cNvGrpSpPr/>
          <p:nvPr/>
        </p:nvGrpSpPr>
        <p:grpSpPr>
          <a:xfrm>
            <a:off x="458042" y="1958428"/>
            <a:ext cx="11161240" cy="1082915"/>
            <a:chOff x="610129" y="1709922"/>
            <a:chExt cx="10811550" cy="1670535"/>
          </a:xfrm>
        </p:grpSpPr>
        <p:sp>
          <p:nvSpPr>
            <p:cNvPr id="22" name="Right Arrow Callout 5">
              <a:extLst>
                <a:ext uri="{FF2B5EF4-FFF2-40B4-BE49-F238E27FC236}">
                  <a16:creationId xmlns:a16="http://schemas.microsoft.com/office/drawing/2014/main" xmlns="" id="{AD4F5DD1-3523-4E78-A087-5CEB87F97355}"/>
                </a:ext>
              </a:extLst>
            </p:cNvPr>
            <p:cNvSpPr/>
            <p:nvPr/>
          </p:nvSpPr>
          <p:spPr>
            <a:xfrm>
              <a:off x="8024030" y="1731952"/>
              <a:ext cx="3397649" cy="1602138"/>
            </a:xfrm>
            <a:prstGeom prst="rightArrowCallout">
              <a:avLst>
                <a:gd name="adj1" fmla="val 30293"/>
                <a:gd name="adj2" fmla="val 25630"/>
                <a:gd name="adj3" fmla="val 24276"/>
                <a:gd name="adj4" fmla="val 78646"/>
              </a:avLst>
            </a:prstGeom>
            <a:solidFill>
              <a:schemeClr val="bg1"/>
            </a:solidFill>
            <a:ln w="63500">
              <a:solidFill>
                <a:schemeClr val="accent3"/>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tx2">
                      <a:lumMod val="65000"/>
                      <a:lumOff val="35000"/>
                    </a:schemeClr>
                  </a:solidFill>
                </a:rPr>
                <a:t>得到</a:t>
              </a:r>
              <a:r>
                <a:rPr lang="zh-TW" altLang="en-US" sz="2000" dirty="0">
                  <a:solidFill>
                    <a:schemeClr val="tx2">
                      <a:lumMod val="65000"/>
                      <a:lumOff val="35000"/>
                    </a:schemeClr>
                  </a:solidFill>
                </a:rPr>
                <a:t>修正後的預測</a:t>
              </a:r>
              <a:r>
                <a:rPr lang="zh-TW" altLang="en-US" sz="2000" dirty="0" smtClean="0">
                  <a:solidFill>
                    <a:schemeClr val="tx2">
                      <a:lumMod val="65000"/>
                      <a:lumOff val="35000"/>
                    </a:schemeClr>
                  </a:solidFill>
                </a:rPr>
                <a:t>結果</a:t>
              </a:r>
              <a:endParaRPr lang="en-US" altLang="zh-TW" sz="2000" dirty="0" smtClean="0">
                <a:solidFill>
                  <a:schemeClr val="tx2">
                    <a:lumMod val="65000"/>
                    <a:lumOff val="35000"/>
                  </a:schemeClr>
                </a:solidFill>
              </a:endParaRPr>
            </a:p>
            <a:p>
              <a:pPr algn="ctr"/>
              <a:r>
                <a:rPr lang="zh-TW" altLang="en-US" sz="2000" dirty="0" smtClean="0">
                  <a:solidFill>
                    <a:schemeClr val="tx2">
                      <a:lumMod val="65000"/>
                      <a:lumOff val="35000"/>
                    </a:schemeClr>
                  </a:solidFill>
                </a:rPr>
                <a:t>算出著地指數</a:t>
              </a:r>
              <a:endParaRPr lang="ko-KR" altLang="en-US" sz="2000" dirty="0">
                <a:solidFill>
                  <a:schemeClr val="tx2">
                    <a:lumMod val="65000"/>
                    <a:lumOff val="35000"/>
                  </a:schemeClr>
                </a:solidFill>
              </a:endParaRPr>
            </a:p>
          </p:txBody>
        </p:sp>
        <p:sp>
          <p:nvSpPr>
            <p:cNvPr id="21" name="Right Arrow Callout 4">
              <a:extLst>
                <a:ext uri="{FF2B5EF4-FFF2-40B4-BE49-F238E27FC236}">
                  <a16:creationId xmlns:a16="http://schemas.microsoft.com/office/drawing/2014/main" xmlns="" id="{FCFD924B-CE0F-4AAE-AC99-B7BDCFE9E269}"/>
                </a:ext>
              </a:extLst>
            </p:cNvPr>
            <p:cNvSpPr/>
            <p:nvPr/>
          </p:nvSpPr>
          <p:spPr>
            <a:xfrm>
              <a:off x="5229923" y="1709922"/>
              <a:ext cx="2884396" cy="1602141"/>
            </a:xfrm>
            <a:prstGeom prst="rightArrowCallout">
              <a:avLst>
                <a:gd name="adj1" fmla="val 30293"/>
                <a:gd name="adj2" fmla="val 25630"/>
                <a:gd name="adj3" fmla="val 24276"/>
                <a:gd name="adj4" fmla="val 83821"/>
              </a:avLst>
            </a:prstGeom>
            <a:solidFill>
              <a:schemeClr val="bg1"/>
            </a:solidFill>
            <a:ln w="63500">
              <a:solidFill>
                <a:schemeClr val="accent4">
                  <a:lumMod val="60000"/>
                  <a:lumOff val="40000"/>
                </a:schemeClr>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tx2">
                      <a:lumMod val="65000"/>
                      <a:lumOff val="35000"/>
                    </a:schemeClr>
                  </a:solidFill>
                </a:rPr>
                <a:t>設</a:t>
              </a:r>
              <a:r>
                <a:rPr lang="en-US" altLang="zh-TW" sz="2000" dirty="0" smtClean="0">
                  <a:solidFill>
                    <a:schemeClr val="tx2">
                      <a:lumMod val="65000"/>
                      <a:lumOff val="35000"/>
                    </a:schemeClr>
                  </a:solidFill>
                </a:rPr>
                <a:t>threshold y=0.5</a:t>
              </a:r>
              <a:r>
                <a:rPr lang="zh-TW" altLang="en-US" sz="2000" dirty="0" smtClean="0">
                  <a:solidFill>
                    <a:schemeClr val="tx2">
                      <a:lumMod val="65000"/>
                      <a:lumOff val="35000"/>
                    </a:schemeClr>
                  </a:solidFill>
                </a:rPr>
                <a:t>，</a:t>
              </a:r>
              <a:endParaRPr lang="en-US" altLang="zh-TW" sz="2000" dirty="0" smtClean="0">
                <a:solidFill>
                  <a:schemeClr val="tx2">
                    <a:lumMod val="65000"/>
                    <a:lumOff val="35000"/>
                  </a:schemeClr>
                </a:solidFill>
              </a:endParaRPr>
            </a:p>
            <a:p>
              <a:pPr algn="ctr"/>
              <a:r>
                <a:rPr lang="en-US" altLang="zh-TW" sz="2000" dirty="0" smtClean="0">
                  <a:solidFill>
                    <a:schemeClr val="tx2">
                      <a:lumMod val="65000"/>
                      <a:lumOff val="35000"/>
                    </a:schemeClr>
                  </a:solidFill>
                </a:rPr>
                <a:t>&gt;</a:t>
              </a:r>
              <a:r>
                <a:rPr lang="en-US" altLang="zh-TW" sz="2000" dirty="0">
                  <a:solidFill>
                    <a:schemeClr val="tx2">
                      <a:lumMod val="65000"/>
                      <a:lumOff val="35000"/>
                    </a:schemeClr>
                  </a:solidFill>
                </a:rPr>
                <a:t>0.5</a:t>
              </a:r>
              <a:r>
                <a:rPr lang="zh-TW" altLang="en-US" sz="2000" dirty="0">
                  <a:solidFill>
                    <a:schemeClr val="tx2">
                      <a:lumMod val="65000"/>
                      <a:lumOff val="35000"/>
                    </a:schemeClr>
                  </a:solidFill>
                </a:rPr>
                <a:t>變成</a:t>
              </a:r>
              <a:r>
                <a:rPr lang="en-US" altLang="zh-TW" sz="2000" dirty="0">
                  <a:solidFill>
                    <a:schemeClr val="tx2">
                      <a:lumMod val="65000"/>
                      <a:lumOff val="35000"/>
                    </a:schemeClr>
                  </a:solidFill>
                </a:rPr>
                <a:t>1</a:t>
              </a:r>
              <a:r>
                <a:rPr lang="zh-TW" altLang="en-US" sz="2000" dirty="0" smtClean="0">
                  <a:solidFill>
                    <a:schemeClr val="tx2">
                      <a:lumMod val="65000"/>
                      <a:lumOff val="35000"/>
                    </a:schemeClr>
                  </a:solidFill>
                </a:rPr>
                <a:t>，</a:t>
              </a:r>
              <a:endParaRPr lang="en-US" altLang="zh-TW" sz="2000" dirty="0" smtClean="0">
                <a:solidFill>
                  <a:schemeClr val="tx2">
                    <a:lumMod val="65000"/>
                    <a:lumOff val="35000"/>
                  </a:schemeClr>
                </a:solidFill>
              </a:endParaRPr>
            </a:p>
            <a:p>
              <a:pPr algn="ctr"/>
              <a:r>
                <a:rPr lang="en-US" altLang="zh-TW" sz="2000" dirty="0" smtClean="0">
                  <a:solidFill>
                    <a:schemeClr val="tx2">
                      <a:lumMod val="65000"/>
                      <a:lumOff val="35000"/>
                    </a:schemeClr>
                  </a:solidFill>
                </a:rPr>
                <a:t>&lt;</a:t>
              </a:r>
              <a:r>
                <a:rPr lang="en-US" altLang="zh-TW" sz="2000" dirty="0">
                  <a:solidFill>
                    <a:schemeClr val="tx2">
                      <a:lumMod val="65000"/>
                      <a:lumOff val="35000"/>
                    </a:schemeClr>
                  </a:solidFill>
                </a:rPr>
                <a:t>0.5</a:t>
              </a:r>
              <a:r>
                <a:rPr lang="zh-TW" altLang="en-US" sz="2000" dirty="0">
                  <a:solidFill>
                    <a:schemeClr val="tx2">
                      <a:lumMod val="65000"/>
                      <a:lumOff val="35000"/>
                    </a:schemeClr>
                  </a:solidFill>
                </a:rPr>
                <a:t>變成</a:t>
              </a:r>
              <a:r>
                <a:rPr lang="en-US" altLang="zh-TW" sz="2000" dirty="0" smtClean="0">
                  <a:solidFill>
                    <a:schemeClr val="tx2">
                      <a:lumMod val="65000"/>
                      <a:lumOff val="35000"/>
                    </a:schemeClr>
                  </a:solidFill>
                </a:rPr>
                <a:t>0</a:t>
              </a:r>
              <a:endParaRPr lang="ko-KR" altLang="en-US" sz="2000" dirty="0">
                <a:solidFill>
                  <a:schemeClr val="tx2">
                    <a:lumMod val="65000"/>
                    <a:lumOff val="35000"/>
                  </a:schemeClr>
                </a:solidFill>
              </a:endParaRPr>
            </a:p>
          </p:txBody>
        </p:sp>
        <p:sp>
          <p:nvSpPr>
            <p:cNvPr id="23" name="Right Arrow Callout 6">
              <a:extLst>
                <a:ext uri="{FF2B5EF4-FFF2-40B4-BE49-F238E27FC236}">
                  <a16:creationId xmlns:a16="http://schemas.microsoft.com/office/drawing/2014/main" xmlns="" id="{1915F009-AEE8-4443-89A2-1BB6A5862A92}"/>
                </a:ext>
              </a:extLst>
            </p:cNvPr>
            <p:cNvSpPr/>
            <p:nvPr/>
          </p:nvSpPr>
          <p:spPr>
            <a:xfrm>
              <a:off x="2718853" y="1778944"/>
              <a:ext cx="2605147" cy="1601512"/>
            </a:xfrm>
            <a:prstGeom prst="rightArrowCallout">
              <a:avLst>
                <a:gd name="adj1" fmla="val 30293"/>
                <a:gd name="adj2" fmla="val 25630"/>
                <a:gd name="adj3" fmla="val 24276"/>
                <a:gd name="adj4" fmla="val 82423"/>
              </a:avLst>
            </a:prstGeom>
            <a:solidFill>
              <a:schemeClr val="bg1"/>
            </a:solidFill>
            <a:ln w="63500">
              <a:solidFill>
                <a:srgbClr val="FFA542"/>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tx2">
                      <a:lumMod val="65000"/>
                      <a:lumOff val="35000"/>
                    </a:schemeClr>
                  </a:solidFill>
                </a:rPr>
                <a:t>找</a:t>
              </a:r>
              <a:r>
                <a:rPr lang="zh-TW" altLang="en-US" sz="2000" dirty="0">
                  <a:solidFill>
                    <a:schemeClr val="tx2">
                      <a:lumMod val="65000"/>
                      <a:lumOff val="35000"/>
                    </a:schemeClr>
                  </a:solidFill>
                </a:rPr>
                <a:t>一個</a:t>
              </a:r>
              <a:r>
                <a:rPr lang="en-US" altLang="zh-TW" sz="2000" dirty="0">
                  <a:solidFill>
                    <a:schemeClr val="tx2">
                      <a:lumMod val="65000"/>
                      <a:lumOff val="35000"/>
                    </a:schemeClr>
                  </a:solidFill>
                </a:rPr>
                <a:t>sine</a:t>
              </a:r>
              <a:r>
                <a:rPr lang="zh-TW" altLang="en-US" sz="2000" dirty="0">
                  <a:solidFill>
                    <a:schemeClr val="tx2">
                      <a:lumMod val="65000"/>
                      <a:lumOff val="35000"/>
                    </a:schemeClr>
                  </a:solidFill>
                </a:rPr>
                <a:t>波擬</a:t>
              </a:r>
              <a:r>
                <a:rPr lang="zh-TW" altLang="en-US" sz="2000" dirty="0" smtClean="0">
                  <a:solidFill>
                    <a:schemeClr val="tx2">
                      <a:lumMod val="65000"/>
                      <a:lumOff val="35000"/>
                    </a:schemeClr>
                  </a:solidFill>
                </a:rPr>
                <a:t>合</a:t>
              </a:r>
              <a:endParaRPr lang="en-US" altLang="zh-TW" sz="2000" dirty="0">
                <a:solidFill>
                  <a:schemeClr val="tx2">
                    <a:lumMod val="65000"/>
                    <a:lumOff val="35000"/>
                  </a:schemeClr>
                </a:solidFill>
              </a:endParaRPr>
            </a:p>
          </p:txBody>
        </p:sp>
        <p:sp>
          <p:nvSpPr>
            <p:cNvPr id="31" name="Right Arrow Callout 7">
              <a:extLst>
                <a:ext uri="{FF2B5EF4-FFF2-40B4-BE49-F238E27FC236}">
                  <a16:creationId xmlns:a16="http://schemas.microsoft.com/office/drawing/2014/main" xmlns="" id="{0317B4CC-8150-49AF-8F0D-4D21F2461FB5}"/>
                </a:ext>
              </a:extLst>
            </p:cNvPr>
            <p:cNvSpPr/>
            <p:nvPr/>
          </p:nvSpPr>
          <p:spPr>
            <a:xfrm>
              <a:off x="610129" y="1778319"/>
              <a:ext cx="2168155" cy="1602138"/>
            </a:xfrm>
            <a:prstGeom prst="rightArrowCallout">
              <a:avLst>
                <a:gd name="adj1" fmla="val 30293"/>
                <a:gd name="adj2" fmla="val 25630"/>
                <a:gd name="adj3" fmla="val 24276"/>
                <a:gd name="adj4" fmla="val 80599"/>
              </a:avLst>
            </a:prstGeom>
            <a:solidFill>
              <a:schemeClr val="bg1"/>
            </a:solidFill>
            <a:ln w="63500">
              <a:solidFill>
                <a:schemeClr val="accent6">
                  <a:lumMod val="40000"/>
                  <a:lumOff val="60000"/>
                </a:schemeClr>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tx2">
                      <a:lumMod val="65000"/>
                      <a:lumOff val="35000"/>
                    </a:schemeClr>
                  </a:solidFill>
                </a:rPr>
                <a:t>原始</a:t>
              </a:r>
              <a:r>
                <a:rPr lang="zh-TW" altLang="en-US" sz="2000" dirty="0">
                  <a:solidFill>
                    <a:schemeClr val="tx2">
                      <a:lumMod val="65000"/>
                      <a:lumOff val="35000"/>
                    </a:schemeClr>
                  </a:solidFill>
                </a:rPr>
                <a:t>預測</a:t>
              </a:r>
              <a:r>
                <a:rPr lang="zh-TW" altLang="en-US" sz="2000" dirty="0" smtClean="0">
                  <a:solidFill>
                    <a:schemeClr val="tx2">
                      <a:lumMod val="65000"/>
                      <a:lumOff val="35000"/>
                    </a:schemeClr>
                  </a:solidFill>
                </a:rPr>
                <a:t>結果</a:t>
              </a:r>
              <a:endParaRPr lang="en-US" altLang="zh-TW" sz="2000" dirty="0">
                <a:solidFill>
                  <a:schemeClr val="tx2">
                    <a:lumMod val="65000"/>
                    <a:lumOff val="35000"/>
                  </a:schemeClr>
                </a:solidFill>
              </a:endParaRPr>
            </a:p>
          </p:txBody>
        </p:sp>
      </p:grpSp>
    </p:spTree>
    <p:extLst>
      <p:ext uri="{BB962C8B-B14F-4D97-AF65-F5344CB8AC3E}">
        <p14:creationId xmlns:p14="http://schemas.microsoft.com/office/powerpoint/2010/main" val="26461316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smtClean="0">
                <a:solidFill>
                  <a:schemeClr val="bg1">
                    <a:lumMod val="75000"/>
                  </a:schemeClr>
                </a:solidFill>
              </a:rPr>
              <a:t>作品</a:t>
            </a:r>
            <a:r>
              <a:rPr lang="zh-TW" altLang="en-US" dirty="0">
                <a:solidFill>
                  <a:schemeClr val="bg1">
                    <a:lumMod val="75000"/>
                  </a:schemeClr>
                </a:solidFill>
              </a:rPr>
              <a:t>原理及創新</a:t>
            </a:r>
            <a:r>
              <a:rPr lang="zh-TW" altLang="en-US" dirty="0" smtClean="0">
                <a:solidFill>
                  <a:schemeClr val="bg1">
                    <a:lumMod val="75000"/>
                  </a:schemeClr>
                </a:solidFill>
              </a:rPr>
              <a:t>點</a:t>
            </a:r>
            <a:endParaRPr lang="en-US" altLang="zh-TW" dirty="0" smtClean="0">
              <a:solidFill>
                <a:schemeClr val="bg1">
                  <a:lumMod val="75000"/>
                </a:schemeClr>
              </a:solidFill>
            </a:endParaRPr>
          </a:p>
          <a:p>
            <a:pPr>
              <a:defRPr/>
            </a:pPr>
            <a:r>
              <a:rPr lang="zh-TW" altLang="en-US" dirty="0">
                <a:solidFill>
                  <a:schemeClr val="bg1">
                    <a:lumMod val="75000"/>
                  </a:schemeClr>
                </a:solidFill>
              </a:rPr>
              <a:t>軟硬體結構</a:t>
            </a:r>
            <a:r>
              <a:rPr lang="zh-TW" altLang="en-US" dirty="0" smtClean="0">
                <a:solidFill>
                  <a:schemeClr val="bg1">
                    <a:lumMod val="75000"/>
                  </a:schemeClr>
                </a:solidFill>
              </a:rPr>
              <a:t>介紹</a:t>
            </a:r>
            <a:endParaRPr lang="en-US" altLang="zh-TW" dirty="0" smtClean="0">
              <a:solidFill>
                <a:schemeClr val="bg1">
                  <a:lumMod val="75000"/>
                </a:schemeClr>
              </a:solidFill>
            </a:endParaRPr>
          </a:p>
          <a:p>
            <a:pPr>
              <a:defRPr/>
            </a:pPr>
            <a:r>
              <a:rPr lang="zh-TW" altLang="en-US" dirty="0">
                <a:solidFill>
                  <a:schemeClr val="bg1">
                    <a:lumMod val="75000"/>
                  </a:schemeClr>
                </a:solidFill>
              </a:rPr>
              <a:t>功能</a:t>
            </a:r>
            <a:r>
              <a:rPr lang="zh-TW" altLang="en-US" dirty="0" smtClean="0">
                <a:solidFill>
                  <a:schemeClr val="bg1">
                    <a:lumMod val="75000"/>
                  </a:schemeClr>
                </a:solidFill>
              </a:rPr>
              <a:t>展示</a:t>
            </a:r>
            <a:endParaRPr lang="en-US" altLang="zh-TW" dirty="0" smtClean="0">
              <a:solidFill>
                <a:schemeClr val="bg1">
                  <a:lumMod val="75000"/>
                </a:schemeClr>
              </a:solidFill>
            </a:endParaRPr>
          </a:p>
          <a:p>
            <a:pPr>
              <a:defRPr/>
            </a:pPr>
            <a:r>
              <a:rPr lang="zh-TW" altLang="en-US" dirty="0"/>
              <a:t>總結</a:t>
            </a:r>
            <a:r>
              <a:rPr lang="zh-TW" altLang="en-US" dirty="0" smtClean="0"/>
              <a:t>展望</a:t>
            </a:r>
            <a:endParaRPr lang="zh-TW" altLang="en-US" dirty="0"/>
          </a:p>
        </p:txBody>
      </p:sp>
    </p:spTree>
    <p:extLst>
      <p:ext uri="{BB962C8B-B14F-4D97-AF65-F5344CB8AC3E}">
        <p14:creationId xmlns:p14="http://schemas.microsoft.com/office/powerpoint/2010/main" val="2186316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unner, Personalised Sportsman/Woman Word Art By Unique Word Art |  notonthehighstreet.com"/>
          <p:cNvPicPr>
            <a:picLocks noChangeAspect="1" noChangeArrowheads="1"/>
          </p:cNvPicPr>
          <p:nvPr/>
        </p:nvPicPr>
        <p:blipFill rotWithShape="1">
          <a:blip r:embed="rId3">
            <a:extLst>
              <a:ext uri="{28A0092B-C50C-407E-A947-70E740481C1C}">
                <a14:useLocalDpi xmlns:a14="http://schemas.microsoft.com/office/drawing/2010/main" val="0"/>
              </a:ext>
            </a:extLst>
          </a:blip>
          <a:srcRect l="8759" t="2690" r="6661" b="3338"/>
          <a:stretch/>
        </p:blipFill>
        <p:spPr bwMode="auto">
          <a:xfrm>
            <a:off x="8976320" y="1648272"/>
            <a:ext cx="3024336" cy="4752528"/>
          </a:xfrm>
          <a:prstGeom prst="rect">
            <a:avLst/>
          </a:prstGeom>
          <a:noFill/>
          <a:extLst>
            <a:ext uri="{909E8E84-426E-40DD-AFC4-6F175D3DCCD1}">
              <a14:hiddenFill xmlns:a14="http://schemas.microsoft.com/office/drawing/2010/main">
                <a:solidFill>
                  <a:srgbClr val="FFFFFF"/>
                </a:solidFill>
              </a14:hiddenFill>
            </a:ext>
          </a:extLst>
        </p:spPr>
      </p:pic>
      <p:sp>
        <p:nvSpPr>
          <p:cNvPr id="2" name="內容版面配置區 1"/>
          <p:cNvSpPr>
            <a:spLocks noGrp="1"/>
          </p:cNvSpPr>
          <p:nvPr>
            <p:ph idx="1"/>
          </p:nvPr>
        </p:nvSpPr>
        <p:spPr>
          <a:xfrm>
            <a:off x="608955" y="3749418"/>
            <a:ext cx="10302820" cy="1785197"/>
          </a:xfrm>
        </p:spPr>
        <p:txBody>
          <a:bodyPr/>
          <a:lstStyle/>
          <a:p>
            <a:pPr lvl="1"/>
            <a:r>
              <a:rPr lang="zh-TW" altLang="en-US" dirty="0" smtClean="0">
                <a:solidFill>
                  <a:schemeClr val="tx1">
                    <a:lumMod val="85000"/>
                    <a:lumOff val="15000"/>
                  </a:schemeClr>
                </a:solidFill>
              </a:rPr>
              <a:t>與教練討論跑步著地指數後續應用</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嘗試移植不同的模型</a:t>
            </a:r>
            <a:r>
              <a:rPr lang="en-US" altLang="zh-TW" dirty="0" smtClean="0">
                <a:solidFill>
                  <a:schemeClr val="tx1">
                    <a:lumMod val="85000"/>
                    <a:lumOff val="15000"/>
                  </a:schemeClr>
                </a:solidFill>
              </a:rPr>
              <a:t>(CNN 1D</a:t>
            </a:r>
            <a:r>
              <a:rPr lang="zh-TW" altLang="en-US" dirty="0" smtClean="0">
                <a:solidFill>
                  <a:schemeClr val="tx1">
                    <a:lumMod val="85000"/>
                    <a:lumOff val="15000"/>
                  </a:schemeClr>
                </a:solidFill>
              </a:rPr>
              <a:t>、</a:t>
            </a:r>
            <a:r>
              <a:rPr lang="en-US" altLang="zh-TW" dirty="0" smtClean="0">
                <a:solidFill>
                  <a:schemeClr val="tx1">
                    <a:lumMod val="85000"/>
                    <a:lumOff val="15000"/>
                  </a:schemeClr>
                </a:solidFill>
              </a:rPr>
              <a:t>RNN)</a:t>
            </a:r>
          </a:p>
          <a:p>
            <a:pPr lvl="1"/>
            <a:r>
              <a:rPr lang="zh-TW" altLang="en-US" dirty="0" smtClean="0">
                <a:solidFill>
                  <a:schemeClr val="tx1">
                    <a:lumMod val="85000"/>
                    <a:lumOff val="15000"/>
                  </a:schemeClr>
                </a:solidFill>
              </a:rPr>
              <a:t>增加模型的輸入：身高、體重等</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整合其他無線通訊技術達到</a:t>
            </a:r>
            <a:r>
              <a:rPr lang="en-US" altLang="zh-TW" dirty="0" smtClean="0">
                <a:solidFill>
                  <a:schemeClr val="tx1">
                    <a:lumMod val="85000"/>
                    <a:lumOff val="15000"/>
                  </a:schemeClr>
                </a:solidFill>
              </a:rPr>
              <a:t>Real Time monitoring</a:t>
            </a:r>
          </a:p>
        </p:txBody>
      </p:sp>
      <p:sp>
        <p:nvSpPr>
          <p:cNvPr id="3" name="標題 2"/>
          <p:cNvSpPr>
            <a:spLocks noGrp="1"/>
          </p:cNvSpPr>
          <p:nvPr>
            <p:ph type="title"/>
          </p:nvPr>
        </p:nvSpPr>
        <p:spPr/>
        <p:txBody>
          <a:bodyPr/>
          <a:lstStyle/>
          <a:p>
            <a:r>
              <a:rPr lang="zh-TW" altLang="en-US" b="1" dirty="0" smtClean="0"/>
              <a:t>總結展望</a:t>
            </a:r>
            <a:endParaRPr lang="zh-TW" altLang="en-US" dirty="0"/>
          </a:p>
        </p:txBody>
      </p:sp>
      <p:grpSp>
        <p:nvGrpSpPr>
          <p:cNvPr id="9" name="群組 8"/>
          <p:cNvGrpSpPr/>
          <p:nvPr/>
        </p:nvGrpSpPr>
        <p:grpSpPr>
          <a:xfrm>
            <a:off x="608954" y="1619911"/>
            <a:ext cx="7431262" cy="352140"/>
            <a:chOff x="851577" y="1527926"/>
            <a:chExt cx="4242116" cy="352140"/>
          </a:xfrm>
        </p:grpSpPr>
        <p:cxnSp>
          <p:nvCxnSpPr>
            <p:cNvPr id="10" name="Straight Connector 8">
              <a:extLst>
                <a:ext uri="{FF2B5EF4-FFF2-40B4-BE49-F238E27FC236}">
                  <a16:creationId xmlns:a16="http://schemas.microsoft.com/office/drawing/2014/main" xmlns="" id="{457582E3-3E3C-4690-8614-A7A6FEB0B880}"/>
                </a:ext>
              </a:extLst>
            </p:cNvPr>
            <p:cNvCxnSpPr/>
            <p:nvPr/>
          </p:nvCxnSpPr>
          <p:spPr>
            <a:xfrm>
              <a:off x="1394191" y="1680831"/>
              <a:ext cx="3699502" cy="29852"/>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五邊形 10"/>
            <p:cNvSpPr/>
            <p:nvPr/>
          </p:nvSpPr>
          <p:spPr bwMode="auto">
            <a:xfrm>
              <a:off x="851577" y="1527926"/>
              <a:ext cx="624826"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bg1"/>
                  </a:solidFill>
                  <a:cs typeface="Arial" pitchFamily="34" charset="0"/>
                </a:rPr>
                <a:t>總結</a:t>
              </a:r>
              <a:endParaRPr lang="zh-TW" altLang="en-US" b="1" dirty="0">
                <a:solidFill>
                  <a:schemeClr val="bg1"/>
                </a:solidFill>
                <a:cs typeface="Arial" pitchFamily="34" charset="0"/>
              </a:endParaRPr>
            </a:p>
          </p:txBody>
        </p:sp>
      </p:grpSp>
      <p:sp>
        <p:nvSpPr>
          <p:cNvPr id="13" name="矩形 12"/>
          <p:cNvSpPr/>
          <p:nvPr/>
        </p:nvSpPr>
        <p:spPr>
          <a:xfrm>
            <a:off x="608954" y="2022871"/>
            <a:ext cx="7935317" cy="723275"/>
          </a:xfrm>
          <a:prstGeom prst="rect">
            <a:avLst/>
          </a:prstGeom>
        </p:spPr>
        <p:txBody>
          <a:bodyPr wrap="square">
            <a:spAutoFit/>
          </a:bodyPr>
          <a:lstStyle/>
          <a:p>
            <a:pPr marL="512064" lvl="1" indent="-219456" defTabSz="914400">
              <a:spcBef>
                <a:spcPts val="600"/>
              </a:spcBef>
              <a:buClr>
                <a:prstClr val="black"/>
              </a:buClr>
              <a:buFont typeface="Arial"/>
              <a:buChar char="–"/>
            </a:pPr>
            <a:r>
              <a:rPr lang="zh-TW" altLang="en-US" dirty="0">
                <a:solidFill>
                  <a:prstClr val="black">
                    <a:lumMod val="85000"/>
                    <a:lumOff val="15000"/>
                  </a:prstClr>
                </a:solidFill>
              </a:rPr>
              <a:t>本作品旨在提供一套完整的跑步監測系統，幫助教練分析跑者的步</a:t>
            </a:r>
            <a:r>
              <a:rPr lang="zh-TW" altLang="en-US" dirty="0" smtClean="0">
                <a:solidFill>
                  <a:prstClr val="black">
                    <a:lumMod val="85000"/>
                    <a:lumOff val="15000"/>
                  </a:prstClr>
                </a:solidFill>
              </a:rPr>
              <a:t>態</a:t>
            </a:r>
            <a:endParaRPr lang="en-US" altLang="zh-TW" dirty="0" smtClean="0">
              <a:solidFill>
                <a:prstClr val="black">
                  <a:lumMod val="85000"/>
                  <a:lumOff val="15000"/>
                </a:prstClr>
              </a:solidFill>
            </a:endParaRPr>
          </a:p>
          <a:p>
            <a:pPr marL="512064" lvl="1" indent="-219456" defTabSz="914400">
              <a:spcBef>
                <a:spcPts val="600"/>
              </a:spcBef>
              <a:buClr>
                <a:prstClr val="black"/>
              </a:buClr>
              <a:buFont typeface="Arial"/>
              <a:buChar char="–"/>
            </a:pPr>
            <a:r>
              <a:rPr lang="zh-TW" altLang="en-US" dirty="0">
                <a:solidFill>
                  <a:prstClr val="black">
                    <a:lumMod val="85000"/>
                    <a:lumOff val="15000"/>
                  </a:prstClr>
                </a:solidFill>
              </a:rPr>
              <a:t>跑步</a:t>
            </a:r>
            <a:r>
              <a:rPr lang="zh-TW" altLang="en-US" dirty="0">
                <a:solidFill>
                  <a:srgbClr val="262626"/>
                </a:solidFill>
              </a:rPr>
              <a:t>著地指數被研究</a:t>
            </a:r>
            <a:r>
              <a:rPr lang="zh-TW" altLang="en-US" dirty="0" smtClean="0">
                <a:solidFill>
                  <a:prstClr val="black">
                    <a:lumMod val="85000"/>
                    <a:lumOff val="15000"/>
                  </a:prstClr>
                </a:solidFill>
              </a:rPr>
              <a:t>於跑步經濟性</a:t>
            </a:r>
            <a:endParaRPr lang="en-US" altLang="zh-TW" dirty="0">
              <a:solidFill>
                <a:prstClr val="black">
                  <a:lumMod val="85000"/>
                  <a:lumOff val="15000"/>
                </a:prstClr>
              </a:solidFill>
            </a:endParaRPr>
          </a:p>
        </p:txBody>
      </p:sp>
      <p:grpSp>
        <p:nvGrpSpPr>
          <p:cNvPr id="16" name="群組 15"/>
          <p:cNvGrpSpPr/>
          <p:nvPr/>
        </p:nvGrpSpPr>
        <p:grpSpPr>
          <a:xfrm>
            <a:off x="608954" y="3329266"/>
            <a:ext cx="7431262" cy="352140"/>
            <a:chOff x="851577" y="1527926"/>
            <a:chExt cx="4242116" cy="352140"/>
          </a:xfrm>
        </p:grpSpPr>
        <p:cxnSp>
          <p:nvCxnSpPr>
            <p:cNvPr id="17" name="Straight Connector 8">
              <a:extLst>
                <a:ext uri="{FF2B5EF4-FFF2-40B4-BE49-F238E27FC236}">
                  <a16:creationId xmlns:a16="http://schemas.microsoft.com/office/drawing/2014/main" xmlns="" id="{457582E3-3E3C-4690-8614-A7A6FEB0B880}"/>
                </a:ext>
              </a:extLst>
            </p:cNvPr>
            <p:cNvCxnSpPr/>
            <p:nvPr/>
          </p:nvCxnSpPr>
          <p:spPr>
            <a:xfrm>
              <a:off x="1394191" y="1680831"/>
              <a:ext cx="3699502" cy="29852"/>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8" name="五邊形 17"/>
            <p:cNvSpPr/>
            <p:nvPr/>
          </p:nvSpPr>
          <p:spPr bwMode="auto">
            <a:xfrm>
              <a:off x="851577" y="1527926"/>
              <a:ext cx="624826"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cs typeface="Arial" pitchFamily="34" charset="0"/>
                </a:rPr>
                <a:t>展望</a:t>
              </a:r>
            </a:p>
          </p:txBody>
        </p:sp>
      </p:grpSp>
    </p:spTree>
    <p:extLst>
      <p:ext uri="{BB962C8B-B14F-4D97-AF65-F5344CB8AC3E}">
        <p14:creationId xmlns:p14="http://schemas.microsoft.com/office/powerpoint/2010/main" val="3919369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smtClean="0"/>
              <a:t>作品</a:t>
            </a:r>
            <a:r>
              <a:rPr lang="zh-TW" altLang="en-US" dirty="0"/>
              <a:t>原理及創新</a:t>
            </a:r>
            <a:r>
              <a:rPr lang="zh-TW" altLang="en-US" dirty="0" smtClean="0"/>
              <a:t>點</a:t>
            </a:r>
            <a:endParaRPr lang="en-US" altLang="zh-TW" dirty="0" smtClean="0"/>
          </a:p>
          <a:p>
            <a:pPr>
              <a:defRPr/>
            </a:pPr>
            <a:r>
              <a:rPr lang="zh-TW" altLang="en-US" dirty="0"/>
              <a:t>軟硬體結構</a:t>
            </a:r>
            <a:r>
              <a:rPr lang="zh-TW" altLang="en-US" dirty="0" smtClean="0"/>
              <a:t>介紹</a:t>
            </a:r>
            <a:endParaRPr lang="en-US" altLang="zh-TW" dirty="0" smtClean="0"/>
          </a:p>
          <a:p>
            <a:pPr>
              <a:defRPr/>
            </a:pPr>
            <a:r>
              <a:rPr lang="zh-TW" altLang="en-US" dirty="0"/>
              <a:t>功能</a:t>
            </a:r>
            <a:r>
              <a:rPr lang="zh-TW" altLang="en-US" dirty="0" smtClean="0"/>
              <a:t>展示</a:t>
            </a:r>
            <a:endParaRPr lang="en-US" altLang="zh-TW" dirty="0" smtClean="0"/>
          </a:p>
          <a:p>
            <a:pPr>
              <a:defRPr/>
            </a:pPr>
            <a:r>
              <a:rPr lang="zh-TW" altLang="en-US" dirty="0"/>
              <a:t>總結展望</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smtClean="0"/>
              <a:t>作品</a:t>
            </a:r>
            <a:r>
              <a:rPr lang="zh-TW" altLang="en-US" dirty="0"/>
              <a:t>原理及創新</a:t>
            </a:r>
            <a:r>
              <a:rPr lang="zh-TW" altLang="en-US" dirty="0" smtClean="0"/>
              <a:t>點</a:t>
            </a:r>
            <a:endParaRPr lang="en-US" altLang="zh-TW" dirty="0" smtClean="0"/>
          </a:p>
          <a:p>
            <a:pPr>
              <a:defRPr/>
            </a:pPr>
            <a:r>
              <a:rPr lang="zh-TW" altLang="en-US" dirty="0">
                <a:solidFill>
                  <a:schemeClr val="bg1">
                    <a:lumMod val="75000"/>
                  </a:schemeClr>
                </a:solidFill>
              </a:rPr>
              <a:t>軟硬體結構</a:t>
            </a:r>
            <a:r>
              <a:rPr lang="zh-TW" altLang="en-US" dirty="0" smtClean="0">
                <a:solidFill>
                  <a:schemeClr val="bg1">
                    <a:lumMod val="75000"/>
                  </a:schemeClr>
                </a:solidFill>
              </a:rPr>
              <a:t>介紹</a:t>
            </a:r>
            <a:endParaRPr lang="en-US" altLang="zh-TW" dirty="0" smtClean="0">
              <a:solidFill>
                <a:schemeClr val="bg1">
                  <a:lumMod val="75000"/>
                </a:schemeClr>
              </a:solidFill>
            </a:endParaRPr>
          </a:p>
          <a:p>
            <a:pPr>
              <a:defRPr/>
            </a:pPr>
            <a:r>
              <a:rPr lang="zh-TW" altLang="en-US" dirty="0">
                <a:solidFill>
                  <a:schemeClr val="bg1">
                    <a:lumMod val="75000"/>
                  </a:schemeClr>
                </a:solidFill>
              </a:rPr>
              <a:t>功能</a:t>
            </a:r>
            <a:r>
              <a:rPr lang="zh-TW" altLang="en-US" dirty="0" smtClean="0">
                <a:solidFill>
                  <a:schemeClr val="bg1">
                    <a:lumMod val="75000"/>
                  </a:schemeClr>
                </a:solidFill>
              </a:rPr>
              <a:t>展示</a:t>
            </a:r>
            <a:endParaRPr lang="en-US" altLang="zh-TW" dirty="0" smtClean="0">
              <a:solidFill>
                <a:schemeClr val="bg1">
                  <a:lumMod val="75000"/>
                </a:schemeClr>
              </a:solidFill>
            </a:endParaRPr>
          </a:p>
          <a:p>
            <a:pPr>
              <a:defRPr/>
            </a:pPr>
            <a:r>
              <a:rPr lang="zh-TW" altLang="en-US" dirty="0">
                <a:solidFill>
                  <a:schemeClr val="bg1">
                    <a:lumMod val="75000"/>
                  </a:schemeClr>
                </a:solidFill>
              </a:rPr>
              <a:t>總結展望</a:t>
            </a:r>
          </a:p>
        </p:txBody>
      </p:sp>
    </p:spTree>
    <p:extLst>
      <p:ext uri="{BB962C8B-B14F-4D97-AF65-F5344CB8AC3E}">
        <p14:creationId xmlns:p14="http://schemas.microsoft.com/office/powerpoint/2010/main" val="422826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flipH="1">
            <a:off x="5015880" y="4584201"/>
            <a:ext cx="1800200" cy="1987623"/>
          </a:xfrm>
          <a:prstGeom prst="rect">
            <a:avLst/>
          </a:prstGeom>
        </p:spPr>
      </p:pic>
      <p:sp>
        <p:nvSpPr>
          <p:cNvPr id="2" name="Content Placeholder 1"/>
          <p:cNvSpPr>
            <a:spLocks noGrp="1"/>
          </p:cNvSpPr>
          <p:nvPr>
            <p:ph idx="1"/>
          </p:nvPr>
        </p:nvSpPr>
        <p:spPr bwMode="auto"/>
        <p:txBody>
          <a:bodyPr vertOverflow="overflow" horzOverflow="clip" vert="horz" wrap="square" lIns="91440" tIns="45720" rIns="91440" bIns="45720" numCol="1" spcCol="0" rtlCol="0" fromWordArt="0" anchor="t" anchorCtr="0" forceAA="0" compatLnSpc="0">
            <a:normAutofit fontScale="95000"/>
          </a:bodyPr>
          <a:lstStyle/>
          <a:p>
            <a:pPr lvl="1">
              <a:defRPr/>
            </a:pPr>
            <a:endParaRPr lang="en-US" altLang="zh-TW" sz="1900" dirty="0" smtClean="0">
              <a:latin typeface="+mn-ea"/>
            </a:endParaRPr>
          </a:p>
          <a:p>
            <a:pPr lvl="1">
              <a:defRPr/>
            </a:pPr>
            <a:r>
              <a:rPr lang="zh-TW" altLang="en-US" sz="1900" dirty="0" smtClean="0">
                <a:latin typeface="+mn-ea"/>
              </a:rPr>
              <a:t>硬體</a:t>
            </a:r>
            <a:r>
              <a:rPr lang="en-US" altLang="zh-TW" sz="1900" dirty="0" smtClean="0">
                <a:latin typeface="+mn-ea"/>
              </a:rPr>
              <a:t>:</a:t>
            </a:r>
            <a:r>
              <a:rPr lang="zh-TW" altLang="en-US" sz="1900" dirty="0" smtClean="0">
                <a:latin typeface="+mn-ea"/>
              </a:rPr>
              <a:t> </a:t>
            </a:r>
            <a:r>
              <a:rPr lang="en-US" altLang="zh-TW" sz="1900" dirty="0" smtClean="0">
                <a:latin typeface="+mn-ea"/>
              </a:rPr>
              <a:t>nRF52840</a:t>
            </a:r>
            <a:r>
              <a:rPr lang="zh-TW" altLang="en-US" sz="1900" dirty="0" smtClean="0">
                <a:latin typeface="+mn-ea"/>
              </a:rPr>
              <a:t>與</a:t>
            </a:r>
            <a:r>
              <a:rPr lang="en-US" altLang="zh-TW" sz="1900" dirty="0" smtClean="0">
                <a:latin typeface="+mn-ea"/>
              </a:rPr>
              <a:t>ARC</a:t>
            </a:r>
            <a:r>
              <a:rPr lang="zh-TW" altLang="en-US" sz="1900" dirty="0" smtClean="0">
                <a:latin typeface="+mn-ea"/>
              </a:rPr>
              <a:t> </a:t>
            </a:r>
            <a:r>
              <a:rPr lang="en-US" altLang="zh-TW" sz="1900" dirty="0" err="1" smtClean="0">
                <a:latin typeface="+mn-ea"/>
              </a:rPr>
              <a:t>AIoT</a:t>
            </a:r>
            <a:r>
              <a:rPr lang="en-US" altLang="zh-TW" sz="1900" dirty="0" smtClean="0">
                <a:latin typeface="+mn-ea"/>
              </a:rPr>
              <a:t> EM9D DK</a:t>
            </a:r>
          </a:p>
          <a:p>
            <a:pPr lvl="1">
              <a:defRPr/>
            </a:pPr>
            <a:r>
              <a:rPr lang="zh-TW" altLang="en-US" sz="1900" dirty="0">
                <a:latin typeface="+mn-ea"/>
              </a:rPr>
              <a:t>從</a:t>
            </a:r>
            <a:r>
              <a:rPr lang="en-US" altLang="zh-TW" sz="1900" dirty="0">
                <a:latin typeface="+mn-ea"/>
              </a:rPr>
              <a:t>MPU9250</a:t>
            </a:r>
            <a:r>
              <a:rPr lang="zh-TW" altLang="en-US" sz="1900" dirty="0">
                <a:latin typeface="+mn-ea"/>
              </a:rPr>
              <a:t>收集三軸加速度</a:t>
            </a:r>
            <a:r>
              <a:rPr lang="zh-TW" altLang="en-US" sz="1900" dirty="0" smtClean="0">
                <a:latin typeface="+mn-ea"/>
              </a:rPr>
              <a:t>資料</a:t>
            </a:r>
            <a:endParaRPr lang="en-US" altLang="zh-TW" sz="1900" dirty="0" smtClean="0">
              <a:latin typeface="+mn-ea"/>
            </a:endParaRPr>
          </a:p>
          <a:p>
            <a:pPr lvl="1">
              <a:defRPr/>
            </a:pPr>
            <a:r>
              <a:rPr lang="zh-TW" altLang="en-US" sz="1900" dirty="0" smtClean="0">
                <a:latin typeface="+mn-ea"/>
              </a:rPr>
              <a:t>在終端</a:t>
            </a:r>
            <a:r>
              <a:rPr lang="en-US" altLang="zh-TW" sz="1900" dirty="0" smtClean="0">
                <a:latin typeface="+mn-ea"/>
              </a:rPr>
              <a:t>inference AI model</a:t>
            </a:r>
          </a:p>
          <a:p>
            <a:pPr marL="0" indent="0">
              <a:buNone/>
              <a:defRPr/>
            </a:pPr>
            <a:endParaRPr lang="en-US" altLang="zh-TW" sz="2100" b="1" dirty="0" smtClean="0">
              <a:solidFill>
                <a:schemeClr val="accent4">
                  <a:lumMod val="60000"/>
                  <a:lumOff val="40000"/>
                </a:schemeClr>
              </a:solidFill>
              <a:latin typeface="+mn-ea"/>
            </a:endParaRPr>
          </a:p>
          <a:p>
            <a:pPr lvl="1">
              <a:defRPr/>
            </a:pPr>
            <a:endParaRPr lang="en-US" altLang="zh-TW" sz="1900" dirty="0" smtClean="0">
              <a:latin typeface="+mn-ea"/>
            </a:endParaRPr>
          </a:p>
          <a:p>
            <a:pPr lvl="1">
              <a:defRPr/>
            </a:pPr>
            <a:r>
              <a:rPr lang="zh-TW" altLang="en-US" sz="1900" dirty="0" smtClean="0">
                <a:latin typeface="+mn-ea"/>
              </a:rPr>
              <a:t>科學化</a:t>
            </a:r>
            <a:r>
              <a:rPr lang="zh-TW" altLang="en-US" sz="1900" dirty="0">
                <a:latin typeface="+mn-ea"/>
              </a:rPr>
              <a:t>的分析</a:t>
            </a:r>
            <a:r>
              <a:rPr lang="zh-TW" altLang="en-US" sz="1900" b="1" dirty="0">
                <a:latin typeface="+mn-ea"/>
              </a:rPr>
              <a:t>跑步著地指數</a:t>
            </a:r>
            <a:r>
              <a:rPr lang="en-US" altLang="zh-TW" sz="1900" dirty="0">
                <a:latin typeface="+mn-ea"/>
              </a:rPr>
              <a:t>(Duty Factor</a:t>
            </a:r>
            <a:r>
              <a:rPr lang="en-US" altLang="zh-TW" sz="1900" dirty="0" smtClean="0">
                <a:latin typeface="+mn-ea"/>
              </a:rPr>
              <a:t>)</a:t>
            </a:r>
          </a:p>
          <a:p>
            <a:pPr lvl="1">
              <a:defRPr/>
            </a:pPr>
            <a:r>
              <a:rPr lang="zh-TW" altLang="en-US" sz="1900" dirty="0" smtClean="0">
                <a:latin typeface="+mn-ea"/>
              </a:rPr>
              <a:t>低成本的運動監控平台</a:t>
            </a:r>
            <a:endParaRPr lang="en-US" altLang="zh-TW" sz="1900" dirty="0" smtClean="0">
              <a:latin typeface="+mn-ea"/>
            </a:endParaRPr>
          </a:p>
          <a:p>
            <a:pPr lvl="1">
              <a:defRPr/>
            </a:pPr>
            <a:r>
              <a:rPr lang="zh-TW" altLang="en-US" sz="1900" dirty="0" smtClean="0">
                <a:latin typeface="+mn-ea"/>
              </a:rPr>
              <a:t>輕巧、可移植性高</a:t>
            </a:r>
            <a:endParaRPr lang="en-US" altLang="zh-TW" sz="1900" dirty="0">
              <a:latin typeface="+mn-ea"/>
            </a:endParaRPr>
          </a:p>
          <a:p>
            <a:pPr lvl="1">
              <a:defRPr/>
            </a:pPr>
            <a:r>
              <a:rPr lang="zh-TW" altLang="en-US" sz="1900" b="1" dirty="0" smtClean="0">
                <a:latin typeface="+mn-ea"/>
              </a:rPr>
              <a:t>跑步</a:t>
            </a:r>
            <a:r>
              <a:rPr lang="zh-TW" altLang="en-US" sz="1900" b="1" dirty="0">
                <a:latin typeface="+mn-ea"/>
              </a:rPr>
              <a:t>著地</a:t>
            </a:r>
            <a:r>
              <a:rPr lang="zh-TW" altLang="en-US" sz="1900" b="1" dirty="0" smtClean="0">
                <a:latin typeface="+mn-ea"/>
              </a:rPr>
              <a:t>指數</a:t>
            </a:r>
            <a:r>
              <a:rPr lang="zh-TW" altLang="en-US" sz="1900" dirty="0" smtClean="0">
                <a:latin typeface="+mn-ea"/>
              </a:rPr>
              <a:t>可用於分析跑者的運動效率</a:t>
            </a:r>
            <a:endParaRPr lang="en-US" altLang="zh-TW" sz="1900" dirty="0" smtClean="0">
              <a:latin typeface="+mn-ea"/>
            </a:endParaRPr>
          </a:p>
          <a:p>
            <a:pPr lvl="1">
              <a:defRPr/>
            </a:pPr>
            <a:endParaRPr sz="2100" dirty="0">
              <a:latin typeface="+mn-ea"/>
            </a:endParaRPr>
          </a:p>
        </p:txBody>
      </p:sp>
      <p:sp>
        <p:nvSpPr>
          <p:cNvPr id="3" name="Title 2"/>
          <p:cNvSpPr>
            <a:spLocks noGrp="1"/>
          </p:cNvSpPr>
          <p:nvPr>
            <p:ph type="title"/>
          </p:nvPr>
        </p:nvSpPr>
        <p:spPr bwMode="auto"/>
        <p:txBody>
          <a:bodyPr/>
          <a:lstStyle/>
          <a:p>
            <a:pPr>
              <a:defRPr/>
            </a:pPr>
            <a:r>
              <a:rPr lang="zh-TW" altLang="zh-TW" dirty="0"/>
              <a:t>作品</a:t>
            </a:r>
            <a:r>
              <a:rPr lang="zh-TW" altLang="en-US" dirty="0"/>
              <a:t>原理及創新點</a:t>
            </a:r>
            <a:endParaRPr lang="en-US" altLang="zh-TW" dirty="0"/>
          </a:p>
        </p:txBody>
      </p:sp>
      <p:grpSp>
        <p:nvGrpSpPr>
          <p:cNvPr id="7" name="群組 6"/>
          <p:cNvGrpSpPr/>
          <p:nvPr/>
        </p:nvGrpSpPr>
        <p:grpSpPr>
          <a:xfrm>
            <a:off x="7338926" y="804386"/>
            <a:ext cx="4225142" cy="3020006"/>
            <a:chOff x="7271055" y="999349"/>
            <a:chExt cx="4463743" cy="3124727"/>
          </a:xfrm>
        </p:grpSpPr>
        <p:pic>
          <p:nvPicPr>
            <p:cNvPr id="5" name="圖片 4" descr="C:\Users\ekans\AppData\Local\Microsoft\Windows\INetCache\Content.Word\著地指數.png">
              <a:extLst>
                <a:ext uri="{FF2B5EF4-FFF2-40B4-BE49-F238E27FC236}">
                  <a16:creationId xmlns:a16="http://schemas.microsoft.com/office/drawing/2014/main" xmlns="" id="{6E073EB0-391D-4351-B58E-DA180EBFBCA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9056" y="999349"/>
              <a:ext cx="4435742" cy="2924499"/>
            </a:xfrm>
            <a:prstGeom prst="rect">
              <a:avLst/>
            </a:prstGeom>
            <a:noFill/>
            <a:ln>
              <a:noFill/>
            </a:ln>
          </p:spPr>
        </p:pic>
        <p:sp>
          <p:nvSpPr>
            <p:cNvPr id="6" name="文字方塊 5"/>
            <p:cNvSpPr txBox="1"/>
            <p:nvPr/>
          </p:nvSpPr>
          <p:spPr bwMode="auto">
            <a:xfrm>
              <a:off x="7271055" y="3754744"/>
              <a:ext cx="4230645" cy="369332"/>
            </a:xfrm>
            <a:prstGeom prst="rect">
              <a:avLst/>
            </a:prstGeom>
            <a:noFill/>
          </p:spPr>
          <p:txBody>
            <a:bodyPr wrap="none" rtlCol="0">
              <a:spAutoFit/>
            </a:bodyPr>
            <a:lstStyle/>
            <a:p>
              <a:r>
                <a:rPr lang="zh-TW" altLang="en-US" dirty="0" smtClean="0"/>
                <a:t>跑步著地指數 </a:t>
              </a:r>
              <a:r>
                <a:rPr lang="en-US" altLang="zh-TW" dirty="0" smtClean="0"/>
                <a:t>=</a:t>
              </a:r>
              <a:r>
                <a:rPr lang="zh-TW" altLang="en-US" dirty="0" smtClean="0"/>
                <a:t> </a:t>
              </a:r>
              <a:r>
                <a:rPr lang="en-US" altLang="zh-TW" dirty="0" smtClean="0"/>
                <a:t>contact time / gait cycle</a:t>
              </a:r>
              <a:endParaRPr lang="zh-TW" altLang="en-US" dirty="0"/>
            </a:p>
          </p:txBody>
        </p:sp>
      </p:grpSp>
      <p:sp>
        <p:nvSpPr>
          <p:cNvPr id="14" name="TextBox 43">
            <a:extLst>
              <a:ext uri="{FF2B5EF4-FFF2-40B4-BE49-F238E27FC236}">
                <a16:creationId xmlns:a16="http://schemas.microsoft.com/office/drawing/2014/main" xmlns="" id="{49E6A9E1-FB7F-4E44-8069-052B50AB02D4}"/>
              </a:ext>
            </a:extLst>
          </p:cNvPr>
          <p:cNvSpPr txBox="1"/>
          <p:nvPr/>
        </p:nvSpPr>
        <p:spPr>
          <a:xfrm>
            <a:off x="1658217" y="1173596"/>
            <a:ext cx="4802658" cy="369332"/>
          </a:xfrm>
          <a:prstGeom prst="rect">
            <a:avLst/>
          </a:prstGeom>
          <a:noFill/>
          <a:ln>
            <a:noFill/>
          </a:ln>
        </p:spPr>
        <p:txBody>
          <a:bodyPr wrap="square" rtlCol="0">
            <a:spAutoFit/>
          </a:bodyPr>
          <a:lstStyle/>
          <a:p>
            <a:r>
              <a:rPr lang="zh-TW" altLang="en-US" b="1" dirty="0">
                <a:solidFill>
                  <a:schemeClr val="bg1"/>
                </a:solidFill>
                <a:cs typeface="Arial" pitchFamily="34" charset="0"/>
              </a:rPr>
              <a:t>原理</a:t>
            </a:r>
          </a:p>
        </p:txBody>
      </p:sp>
      <p:sp>
        <p:nvSpPr>
          <p:cNvPr id="20" name="TextBox 27">
            <a:extLst>
              <a:ext uri="{FF2B5EF4-FFF2-40B4-BE49-F238E27FC236}">
                <a16:creationId xmlns:a16="http://schemas.microsoft.com/office/drawing/2014/main" xmlns="" id="{A489FAE5-123D-4B8C-BD13-719231310160}"/>
              </a:ext>
            </a:extLst>
          </p:cNvPr>
          <p:cNvSpPr txBox="1"/>
          <p:nvPr/>
        </p:nvSpPr>
        <p:spPr>
          <a:xfrm>
            <a:off x="2012406" y="1193469"/>
            <a:ext cx="996672" cy="369332"/>
          </a:xfrm>
          <a:prstGeom prst="rect">
            <a:avLst/>
          </a:prstGeom>
          <a:noFill/>
        </p:spPr>
        <p:txBody>
          <a:bodyPr wrap="square" rtlCol="0">
            <a:spAutoFit/>
          </a:bodyPr>
          <a:lstStyle/>
          <a:p>
            <a:pPr algn="ctr"/>
            <a:r>
              <a:rPr lang="zh-TW" altLang="en-US" b="1" dirty="0">
                <a:solidFill>
                  <a:schemeClr val="bg1"/>
                </a:solidFill>
                <a:cs typeface="Arial" pitchFamily="34" charset="0"/>
              </a:rPr>
              <a:t>原理</a:t>
            </a:r>
          </a:p>
        </p:txBody>
      </p:sp>
      <p:grpSp>
        <p:nvGrpSpPr>
          <p:cNvPr id="25" name="群組 24"/>
          <p:cNvGrpSpPr/>
          <p:nvPr/>
        </p:nvGrpSpPr>
        <p:grpSpPr>
          <a:xfrm>
            <a:off x="753661" y="1590939"/>
            <a:ext cx="4441915" cy="352140"/>
            <a:chOff x="753661" y="1526285"/>
            <a:chExt cx="4441915" cy="352140"/>
          </a:xfrm>
        </p:grpSpPr>
        <p:cxnSp>
          <p:nvCxnSpPr>
            <p:cNvPr id="16" name="Straight Connector 8">
              <a:extLst>
                <a:ext uri="{FF2B5EF4-FFF2-40B4-BE49-F238E27FC236}">
                  <a16:creationId xmlns:a16="http://schemas.microsoft.com/office/drawing/2014/main" xmlns=""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21" name="五邊形 20"/>
            <p:cNvSpPr/>
            <p:nvPr/>
          </p:nvSpPr>
          <p:spPr bwMode="auto">
            <a:xfrm>
              <a:off x="753661" y="1526285"/>
              <a:ext cx="904556"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cs typeface="Arial" pitchFamily="34" charset="0"/>
                </a:rPr>
                <a:t>原理</a:t>
              </a:r>
            </a:p>
          </p:txBody>
        </p:sp>
      </p:grpSp>
      <p:grpSp>
        <p:nvGrpSpPr>
          <p:cNvPr id="26" name="群組 25"/>
          <p:cNvGrpSpPr/>
          <p:nvPr/>
        </p:nvGrpSpPr>
        <p:grpSpPr>
          <a:xfrm>
            <a:off x="753661" y="3638842"/>
            <a:ext cx="4441915" cy="352140"/>
            <a:chOff x="753660" y="1526285"/>
            <a:chExt cx="4453546" cy="352140"/>
          </a:xfrm>
        </p:grpSpPr>
        <p:cxnSp>
          <p:nvCxnSpPr>
            <p:cNvPr id="27" name="Straight Connector 8">
              <a:extLst>
                <a:ext uri="{FF2B5EF4-FFF2-40B4-BE49-F238E27FC236}">
                  <a16:creationId xmlns:a16="http://schemas.microsoft.com/office/drawing/2014/main" xmlns="" id="{457582E3-3E3C-4690-8614-A7A6FEB0B880}"/>
                </a:ext>
              </a:extLst>
            </p:cNvPr>
            <p:cNvCxnSpPr/>
            <p:nvPr/>
          </p:nvCxnSpPr>
          <p:spPr>
            <a:xfrm>
              <a:off x="1658217" y="1698460"/>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五邊形 27"/>
            <p:cNvSpPr/>
            <p:nvPr/>
          </p:nvSpPr>
          <p:spPr bwMode="auto">
            <a:xfrm>
              <a:off x="753660" y="1526285"/>
              <a:ext cx="1021859"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bg1"/>
                  </a:solidFill>
                  <a:cs typeface="Arial" pitchFamily="34" charset="0"/>
                </a:rPr>
                <a:t>創新點</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實際使用</a:t>
            </a:r>
            <a:endParaRPr lang="zh-TW" altLang="en-US" dirty="0"/>
          </a:p>
        </p:txBody>
      </p:sp>
      <p:grpSp>
        <p:nvGrpSpPr>
          <p:cNvPr id="29" name="群組 28"/>
          <p:cNvGrpSpPr/>
          <p:nvPr/>
        </p:nvGrpSpPr>
        <p:grpSpPr>
          <a:xfrm>
            <a:off x="623392" y="361555"/>
            <a:ext cx="10898356" cy="5841624"/>
            <a:chOff x="3032428" y="327442"/>
            <a:chExt cx="9609904" cy="5841624"/>
          </a:xfrm>
        </p:grpSpPr>
        <p:grpSp>
          <p:nvGrpSpPr>
            <p:cNvPr id="27" name="群組 26"/>
            <p:cNvGrpSpPr/>
            <p:nvPr/>
          </p:nvGrpSpPr>
          <p:grpSpPr>
            <a:xfrm>
              <a:off x="3032428" y="3388024"/>
              <a:ext cx="3387405" cy="2758458"/>
              <a:chOff x="3032428" y="3388024"/>
              <a:chExt cx="3387405" cy="2758458"/>
            </a:xfrm>
            <a:solidFill>
              <a:schemeClr val="accent2">
                <a:lumMod val="60000"/>
                <a:lumOff val="40000"/>
              </a:schemeClr>
            </a:solidFill>
          </p:grpSpPr>
          <p:sp>
            <p:nvSpPr>
              <p:cNvPr id="24" name="圓角矩形 23"/>
              <p:cNvSpPr/>
              <p:nvPr/>
            </p:nvSpPr>
            <p:spPr bwMode="auto">
              <a:xfrm>
                <a:off x="3032428" y="3388024"/>
                <a:ext cx="3387405" cy="2758458"/>
              </a:xfrm>
              <a:prstGeom prst="roundRect">
                <a:avLst>
                  <a:gd name="adj" fmla="val 7196"/>
                </a:avLst>
              </a:prstGeom>
              <a:grp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21" name="Rectangle 8">
                <a:extLst>
                  <a:ext uri="{FF2B5EF4-FFF2-40B4-BE49-F238E27FC236}">
                    <a16:creationId xmlns="" xmlns:a16="http://schemas.microsoft.com/office/drawing/2014/main" id="{5E256F29-5493-4D3F-87D4-EEBF2234FE08}"/>
                  </a:ext>
                </a:extLst>
              </p:cNvPr>
              <p:cNvSpPr/>
              <p:nvPr/>
            </p:nvSpPr>
            <p:spPr>
              <a:xfrm>
                <a:off x="3326012" y="4547015"/>
                <a:ext cx="2673246" cy="923330"/>
              </a:xfrm>
              <a:prstGeom prst="rect">
                <a:avLst/>
              </a:prstGeom>
              <a:grpFill/>
              <a:ln>
                <a:solidFill>
                  <a:schemeClr val="accent2">
                    <a:lumMod val="60000"/>
                    <a:lumOff val="40000"/>
                  </a:schemeClr>
                </a:solidFill>
              </a:ln>
            </p:spPr>
            <p:txBody>
              <a:bodyPr wrap="square">
                <a:spAutoFit/>
              </a:bodyPr>
              <a:lstStyle/>
              <a:p>
                <a:pPr algn="ctr"/>
                <a:r>
                  <a:rPr lang="zh-TW" altLang="en-US" b="1" dirty="0" smtClean="0">
                    <a:solidFill>
                      <a:schemeClr val="accent2">
                        <a:lumMod val="20000"/>
                        <a:lumOff val="80000"/>
                      </a:schemeClr>
                    </a:solidFill>
                    <a:cs typeface="Arial" pitchFamily="34" charset="0"/>
                  </a:rPr>
                  <a:t>髮箍 </a:t>
                </a:r>
                <a:r>
                  <a:rPr lang="en-US" altLang="zh-TW" b="1" dirty="0" smtClean="0">
                    <a:solidFill>
                      <a:schemeClr val="accent2">
                        <a:lumMod val="20000"/>
                        <a:lumOff val="80000"/>
                      </a:schemeClr>
                    </a:solidFill>
                    <a:cs typeface="Arial" pitchFamily="34" charset="0"/>
                  </a:rPr>
                  <a:t>&amp;</a:t>
                </a:r>
                <a:r>
                  <a:rPr lang="zh-TW" altLang="en-US" b="1" dirty="0" smtClean="0">
                    <a:solidFill>
                      <a:schemeClr val="accent2">
                        <a:lumMod val="20000"/>
                        <a:lumOff val="80000"/>
                      </a:schemeClr>
                    </a:solidFill>
                    <a:cs typeface="Arial" pitchFamily="34" charset="0"/>
                  </a:rPr>
                  <a:t> </a:t>
                </a:r>
                <a:endParaRPr lang="en-US" altLang="zh-TW" b="1" dirty="0" smtClean="0">
                  <a:solidFill>
                    <a:schemeClr val="accent2">
                      <a:lumMod val="20000"/>
                      <a:lumOff val="80000"/>
                    </a:schemeClr>
                  </a:solidFill>
                  <a:cs typeface="Arial" pitchFamily="34" charset="0"/>
                </a:endParaRPr>
              </a:p>
              <a:p>
                <a:pPr algn="ctr"/>
                <a:r>
                  <a:rPr lang="en-US" altLang="zh-TW" b="1" dirty="0" smtClean="0">
                    <a:solidFill>
                      <a:schemeClr val="accent2">
                        <a:lumMod val="20000"/>
                        <a:lumOff val="80000"/>
                      </a:schemeClr>
                    </a:solidFill>
                    <a:cs typeface="Arial" pitchFamily="34" charset="0"/>
                  </a:rPr>
                  <a:t>nRF52840 + MPU9250</a:t>
                </a:r>
              </a:p>
              <a:p>
                <a:pPr algn="ctr"/>
                <a:r>
                  <a:rPr lang="en-US" altLang="zh-TW" b="1" dirty="0" smtClean="0">
                    <a:solidFill>
                      <a:schemeClr val="accent2">
                        <a:lumMod val="20000"/>
                        <a:lumOff val="80000"/>
                      </a:schemeClr>
                    </a:solidFill>
                    <a:cs typeface="Arial" pitchFamily="34" charset="0"/>
                  </a:rPr>
                  <a:t>(</a:t>
                </a:r>
                <a:r>
                  <a:rPr lang="zh-TW" altLang="en-US" b="1" dirty="0" smtClean="0">
                    <a:solidFill>
                      <a:schemeClr val="accent2">
                        <a:lumMod val="20000"/>
                        <a:lumOff val="80000"/>
                      </a:schemeClr>
                    </a:solidFill>
                    <a:cs typeface="Arial" pitchFamily="34" charset="0"/>
                  </a:rPr>
                  <a:t>右圖</a:t>
                </a:r>
                <a:r>
                  <a:rPr lang="en-US" altLang="zh-TW" b="1" dirty="0">
                    <a:solidFill>
                      <a:schemeClr val="accent2">
                        <a:lumMod val="20000"/>
                        <a:lumOff val="80000"/>
                      </a:schemeClr>
                    </a:solidFill>
                    <a:cs typeface="Arial" pitchFamily="34" charset="0"/>
                  </a:rPr>
                  <a:t>)</a:t>
                </a:r>
                <a:endParaRPr lang="ko-KR" altLang="en-US" b="1" dirty="0">
                  <a:solidFill>
                    <a:schemeClr val="accent2">
                      <a:lumMod val="20000"/>
                      <a:lumOff val="80000"/>
                    </a:schemeClr>
                  </a:solidFill>
                </a:endParaRPr>
              </a:p>
            </p:txBody>
          </p:sp>
        </p:grpSp>
        <p:pic>
          <p:nvPicPr>
            <p:cNvPr id="22" name="圖片版面配置區 18"/>
            <p:cNvPicPr>
              <a:picLocks noChangeAspect="1"/>
            </p:cNvPicPr>
            <p:nvPr/>
          </p:nvPicPr>
          <p:blipFill rotWithShape="1">
            <a:blip r:embed="rId2"/>
            <a:srcRect l="12108" r="12108"/>
            <a:stretch/>
          </p:blipFill>
          <p:spPr>
            <a:xfrm>
              <a:off x="5438655" y="342094"/>
              <a:ext cx="3628124" cy="2888011"/>
            </a:xfrm>
            <a:prstGeom prst="roundRect">
              <a:avLst>
                <a:gd name="adj" fmla="val 6656"/>
              </a:avLst>
            </a:prstGeom>
            <a:solidFill>
              <a:srgbClr val="FFFFFF">
                <a:shade val="85000"/>
              </a:srgbClr>
            </a:solidFill>
            <a:ln>
              <a:noFill/>
            </a:ln>
            <a:effectLst/>
          </p:spPr>
        </p:pic>
        <p:pic>
          <p:nvPicPr>
            <p:cNvPr id="23" name="圖片版面配置區 20"/>
            <p:cNvPicPr>
              <a:picLocks/>
            </p:cNvPicPr>
            <p:nvPr/>
          </p:nvPicPr>
          <p:blipFill rotWithShape="1">
            <a:blip r:embed="rId3" cstate="print">
              <a:extLst>
                <a:ext uri="{28A0092B-C50C-407E-A947-70E740481C1C}">
                  <a14:useLocalDpi xmlns:a14="http://schemas.microsoft.com/office/drawing/2010/main" val="0"/>
                </a:ext>
              </a:extLst>
            </a:blip>
            <a:srcRect l="12883" t="3734" r="19123" b="-325"/>
            <a:stretch/>
          </p:blipFill>
          <p:spPr bwMode="auto">
            <a:xfrm>
              <a:off x="6588142" y="3365440"/>
              <a:ext cx="3343727" cy="2803626"/>
            </a:xfrm>
            <a:prstGeom prst="roundRect">
              <a:avLst>
                <a:gd name="adj" fmla="val 8347"/>
              </a:avLst>
            </a:prstGeom>
            <a:ln>
              <a:noFill/>
            </a:ln>
            <a:effectLst/>
            <a:scene3d>
              <a:camera prst="orthographicFront"/>
              <a:lightRig rig="contrasting" dir="t">
                <a:rot lat="0" lon="0" rev="4200000"/>
              </a:lightRig>
            </a:scene3d>
            <a:sp3d prstMaterial="plastic">
              <a:contourClr>
                <a:srgbClr val="969696"/>
              </a:contourClr>
            </a:sp3d>
            <a:extLst>
              <a:ext uri="{53640926-AAD7-44D8-BBD7-CCE9431645EC}">
                <a14:shadowObscured xmlns:a14="http://schemas.microsoft.com/office/drawing/2010/main"/>
              </a:ext>
            </a:extLst>
          </p:spPr>
        </p:pic>
        <p:grpSp>
          <p:nvGrpSpPr>
            <p:cNvPr id="26" name="群組 25"/>
            <p:cNvGrpSpPr/>
            <p:nvPr/>
          </p:nvGrpSpPr>
          <p:grpSpPr>
            <a:xfrm>
              <a:off x="9254927" y="327442"/>
              <a:ext cx="3387405" cy="2888011"/>
              <a:chOff x="9254927" y="327442"/>
              <a:chExt cx="3387405" cy="2888011"/>
            </a:xfrm>
            <a:solidFill>
              <a:schemeClr val="accent3">
                <a:lumMod val="60000"/>
                <a:lumOff val="40000"/>
              </a:schemeClr>
            </a:solidFill>
          </p:grpSpPr>
          <p:sp>
            <p:nvSpPr>
              <p:cNvPr id="25" name="圓角矩形 24"/>
              <p:cNvSpPr/>
              <p:nvPr/>
            </p:nvSpPr>
            <p:spPr bwMode="auto">
              <a:xfrm>
                <a:off x="9254927" y="327442"/>
                <a:ext cx="3387405" cy="2888011"/>
              </a:xfrm>
              <a:prstGeom prst="roundRect">
                <a:avLst>
                  <a:gd name="adj" fmla="val 5505"/>
                </a:avLst>
              </a:prstGeom>
              <a:grpFill/>
              <a:ln w="571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20" name="TextBox 13">
                <a:extLst>
                  <a:ext uri="{FF2B5EF4-FFF2-40B4-BE49-F238E27FC236}">
                    <a16:creationId xmlns="" xmlns:a16="http://schemas.microsoft.com/office/drawing/2014/main" id="{9EAB1240-8E90-4621-942E-B441684F8087}"/>
                  </a:ext>
                </a:extLst>
              </p:cNvPr>
              <p:cNvSpPr txBox="1"/>
              <p:nvPr/>
            </p:nvSpPr>
            <p:spPr>
              <a:xfrm>
                <a:off x="9699392" y="1462932"/>
                <a:ext cx="2235888" cy="646331"/>
              </a:xfrm>
              <a:prstGeom prst="rect">
                <a:avLst/>
              </a:prstGeom>
              <a:grpFill/>
            </p:spPr>
            <p:txBody>
              <a:bodyPr wrap="square" rtlCol="0">
                <a:spAutoFit/>
              </a:bodyPr>
              <a:lstStyle/>
              <a:p>
                <a:pPr algn="ctr"/>
                <a:r>
                  <a:rPr lang="zh-TW" altLang="en-US" b="1" dirty="0" smtClean="0">
                    <a:solidFill>
                      <a:schemeClr val="bg1"/>
                    </a:solidFill>
                    <a:cs typeface="Arial" pitchFamily="34" charset="0"/>
                  </a:rPr>
                  <a:t>跑者實際使用情況</a:t>
                </a:r>
                <a:endParaRPr lang="en-US" altLang="zh-TW" b="1" dirty="0" smtClean="0">
                  <a:solidFill>
                    <a:schemeClr val="bg1"/>
                  </a:solidFill>
                  <a:cs typeface="Arial" pitchFamily="34" charset="0"/>
                </a:endParaRPr>
              </a:p>
              <a:p>
                <a:pPr algn="ctr"/>
                <a:r>
                  <a:rPr lang="en-US" altLang="zh-TW" b="1" dirty="0" smtClean="0">
                    <a:solidFill>
                      <a:schemeClr val="bg1"/>
                    </a:solidFill>
                    <a:cs typeface="Arial" pitchFamily="34" charset="0"/>
                  </a:rPr>
                  <a:t>(</a:t>
                </a:r>
                <a:r>
                  <a:rPr lang="zh-TW" altLang="en-US" b="1" dirty="0" smtClean="0">
                    <a:solidFill>
                      <a:schemeClr val="bg1"/>
                    </a:solidFill>
                    <a:cs typeface="Arial" pitchFamily="34" charset="0"/>
                  </a:rPr>
                  <a:t>左圖</a:t>
                </a:r>
                <a:r>
                  <a:rPr lang="en-US" altLang="zh-TW" b="1" dirty="0" smtClean="0">
                    <a:solidFill>
                      <a:schemeClr val="bg1"/>
                    </a:solidFill>
                    <a:cs typeface="Arial" pitchFamily="34" charset="0"/>
                  </a:rPr>
                  <a:t>)</a:t>
                </a:r>
                <a:endParaRPr lang="ko-KR" altLang="en-US" b="1" dirty="0">
                  <a:solidFill>
                    <a:schemeClr val="bg1"/>
                  </a:solidFill>
                  <a:cs typeface="Arial" pitchFamily="34" charset="0"/>
                </a:endParaRPr>
              </a:p>
            </p:txBody>
          </p:sp>
        </p:grpSp>
      </p:grpSp>
      <p:sp>
        <p:nvSpPr>
          <p:cNvPr id="30" name="橢圓 29"/>
          <p:cNvSpPr/>
          <p:nvPr/>
        </p:nvSpPr>
        <p:spPr bwMode="auto">
          <a:xfrm>
            <a:off x="6096161" y="940637"/>
            <a:ext cx="287871" cy="575769"/>
          </a:xfrm>
          <a:prstGeom prst="ellipse">
            <a:avLst/>
          </a:prstGeom>
          <a:noFill/>
          <a:ln w="2857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66040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smtClean="0">
                <a:solidFill>
                  <a:schemeClr val="bg1">
                    <a:lumMod val="75000"/>
                  </a:schemeClr>
                </a:solidFill>
              </a:rPr>
              <a:t>作品</a:t>
            </a:r>
            <a:r>
              <a:rPr lang="zh-TW" altLang="en-US" dirty="0">
                <a:solidFill>
                  <a:schemeClr val="bg1">
                    <a:lumMod val="75000"/>
                  </a:schemeClr>
                </a:solidFill>
              </a:rPr>
              <a:t>原理及創新</a:t>
            </a:r>
            <a:r>
              <a:rPr lang="zh-TW" altLang="en-US" dirty="0" smtClean="0">
                <a:solidFill>
                  <a:schemeClr val="bg1">
                    <a:lumMod val="75000"/>
                  </a:schemeClr>
                </a:solidFill>
              </a:rPr>
              <a:t>點</a:t>
            </a:r>
            <a:endParaRPr lang="en-US" altLang="zh-TW" dirty="0" smtClean="0">
              <a:solidFill>
                <a:schemeClr val="bg1">
                  <a:lumMod val="75000"/>
                </a:schemeClr>
              </a:solidFill>
            </a:endParaRPr>
          </a:p>
          <a:p>
            <a:pPr>
              <a:defRPr/>
            </a:pPr>
            <a:r>
              <a:rPr lang="zh-TW" altLang="en-US" dirty="0"/>
              <a:t>軟硬體結構</a:t>
            </a:r>
            <a:r>
              <a:rPr lang="zh-TW" altLang="en-US" dirty="0" smtClean="0"/>
              <a:t>介紹</a:t>
            </a:r>
            <a:endParaRPr lang="en-US" altLang="zh-TW" dirty="0" smtClean="0"/>
          </a:p>
          <a:p>
            <a:pPr>
              <a:defRPr/>
            </a:pPr>
            <a:r>
              <a:rPr lang="zh-TW" altLang="en-US" dirty="0">
                <a:solidFill>
                  <a:schemeClr val="bg1">
                    <a:lumMod val="75000"/>
                  </a:schemeClr>
                </a:solidFill>
              </a:rPr>
              <a:t>功能</a:t>
            </a:r>
            <a:r>
              <a:rPr lang="zh-TW" altLang="en-US" dirty="0" smtClean="0">
                <a:solidFill>
                  <a:schemeClr val="bg1">
                    <a:lumMod val="75000"/>
                  </a:schemeClr>
                </a:solidFill>
              </a:rPr>
              <a:t>展示</a:t>
            </a:r>
            <a:endParaRPr lang="en-US" altLang="zh-TW" dirty="0" smtClean="0">
              <a:solidFill>
                <a:schemeClr val="bg1">
                  <a:lumMod val="75000"/>
                </a:schemeClr>
              </a:solidFill>
            </a:endParaRPr>
          </a:p>
          <a:p>
            <a:pPr>
              <a:defRPr/>
            </a:pPr>
            <a:r>
              <a:rPr lang="zh-TW" altLang="en-US" dirty="0">
                <a:solidFill>
                  <a:schemeClr val="bg1">
                    <a:lumMod val="75000"/>
                  </a:schemeClr>
                </a:solidFill>
              </a:rPr>
              <a:t>總結</a:t>
            </a:r>
            <a:r>
              <a:rPr lang="zh-TW" altLang="en-US" dirty="0" smtClean="0">
                <a:solidFill>
                  <a:schemeClr val="bg1">
                    <a:lumMod val="75000"/>
                  </a:schemeClr>
                </a:solidFill>
              </a:rPr>
              <a:t>展望</a:t>
            </a:r>
            <a:endParaRPr lang="zh-TW" altLang="en-US" dirty="0">
              <a:solidFill>
                <a:schemeClr val="bg1">
                  <a:lumMod val="75000"/>
                </a:schemeClr>
              </a:solidFill>
            </a:endParaRPr>
          </a:p>
        </p:txBody>
      </p:sp>
    </p:spTree>
    <p:extLst>
      <p:ext uri="{BB962C8B-B14F-4D97-AF65-F5344CB8AC3E}">
        <p14:creationId xmlns:p14="http://schemas.microsoft.com/office/powerpoint/2010/main" val="2924780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群組 78"/>
          <p:cNvGrpSpPr/>
          <p:nvPr/>
        </p:nvGrpSpPr>
        <p:grpSpPr>
          <a:xfrm>
            <a:off x="622277" y="2572191"/>
            <a:ext cx="2474009" cy="1784703"/>
            <a:chOff x="354810" y="2478656"/>
            <a:chExt cx="2474009" cy="1784703"/>
          </a:xfrm>
        </p:grpSpPr>
        <p:grpSp>
          <p:nvGrpSpPr>
            <p:cNvPr id="10" name="Group 28">
              <a:extLst>
                <a:ext uri="{FF2B5EF4-FFF2-40B4-BE49-F238E27FC236}">
                  <a16:creationId xmlns="" xmlns:a16="http://schemas.microsoft.com/office/drawing/2014/main" id="{83913311-5476-4375-A1BA-1C92A6655A7F}"/>
                </a:ext>
              </a:extLst>
            </p:cNvPr>
            <p:cNvGrpSpPr/>
            <p:nvPr/>
          </p:nvGrpSpPr>
          <p:grpSpPr>
            <a:xfrm>
              <a:off x="354810" y="2478656"/>
              <a:ext cx="2474009" cy="920556"/>
              <a:chOff x="2630072" y="4172226"/>
              <a:chExt cx="2751583" cy="760310"/>
            </a:xfrm>
          </p:grpSpPr>
          <p:sp>
            <p:nvSpPr>
              <p:cNvPr id="11" name="TextBox 10">
                <a:extLst>
                  <a:ext uri="{FF2B5EF4-FFF2-40B4-BE49-F238E27FC236}">
                    <a16:creationId xmlns="" xmlns:a16="http://schemas.microsoft.com/office/drawing/2014/main" id="{E84B6E97-48FD-4D9A-A8FD-85E5D244D625}"/>
                  </a:ext>
                </a:extLst>
              </p:cNvPr>
              <p:cNvSpPr txBox="1"/>
              <p:nvPr/>
            </p:nvSpPr>
            <p:spPr>
              <a:xfrm>
                <a:off x="2630072" y="4551235"/>
                <a:ext cx="2751583" cy="381301"/>
              </a:xfrm>
              <a:prstGeom prst="rect">
                <a:avLst/>
              </a:prstGeom>
              <a:noFill/>
            </p:spPr>
            <p:txBody>
              <a:bodyPr wrap="square" rtlCol="0">
                <a:spAutoFit/>
              </a:bodyPr>
              <a:lstStyle/>
              <a:p>
                <a:pPr algn="ctr"/>
                <a:r>
                  <a:rPr lang="en-US" altLang="ko-KR" sz="1200" dirty="0" smtClean="0">
                    <a:solidFill>
                      <a:schemeClr val="tx1">
                        <a:lumMod val="85000"/>
                        <a:lumOff val="15000"/>
                      </a:schemeClr>
                    </a:solidFill>
                    <a:cs typeface="Arial" pitchFamily="34" charset="0"/>
                  </a:rPr>
                  <a:t>nRF52840 + </a:t>
                </a:r>
                <a:r>
                  <a:rPr lang="en-US" altLang="zh-TW" sz="1200" dirty="0" smtClean="0">
                    <a:solidFill>
                      <a:schemeClr val="tx1">
                        <a:lumMod val="85000"/>
                        <a:lumOff val="15000"/>
                      </a:schemeClr>
                    </a:solidFill>
                    <a:cs typeface="Arial" pitchFamily="34" charset="0"/>
                  </a:rPr>
                  <a:t>MPU9250</a:t>
                </a:r>
                <a:r>
                  <a:rPr lang="zh-TW" altLang="en-US" sz="1200" dirty="0" smtClean="0">
                    <a:solidFill>
                      <a:schemeClr val="tx1">
                        <a:lumMod val="85000"/>
                        <a:lumOff val="15000"/>
                      </a:schemeClr>
                    </a:solidFill>
                    <a:cs typeface="Arial" pitchFamily="34" charset="0"/>
                  </a:rPr>
                  <a:t>收集資料</a:t>
                </a:r>
                <a:endParaRPr lang="ko-KR" altLang="en-US" sz="1200" dirty="0">
                  <a:solidFill>
                    <a:schemeClr val="tx1">
                      <a:lumMod val="85000"/>
                      <a:lumOff val="15000"/>
                    </a:schemeClr>
                  </a:solidFill>
                  <a:cs typeface="Arial" pitchFamily="34" charset="0"/>
                </a:endParaRPr>
              </a:p>
            </p:txBody>
          </p:sp>
          <p:sp>
            <p:nvSpPr>
              <p:cNvPr id="12" name="TextBox 11">
                <a:extLst>
                  <a:ext uri="{FF2B5EF4-FFF2-40B4-BE49-F238E27FC236}">
                    <a16:creationId xmlns="" xmlns:a16="http://schemas.microsoft.com/office/drawing/2014/main" id="{8EF11D4A-D169-4A51-AD20-69005D70F4E6}"/>
                  </a:ext>
                </a:extLst>
              </p:cNvPr>
              <p:cNvSpPr txBox="1"/>
              <p:nvPr/>
            </p:nvSpPr>
            <p:spPr>
              <a:xfrm>
                <a:off x="2692178" y="4172226"/>
                <a:ext cx="2577760" cy="482980"/>
              </a:xfrm>
              <a:prstGeom prst="rect">
                <a:avLst/>
              </a:prstGeom>
              <a:noFill/>
            </p:spPr>
            <p:txBody>
              <a:bodyPr wrap="square" rtlCol="0">
                <a:spAutoFit/>
              </a:bodyPr>
              <a:lstStyle/>
              <a:p>
                <a:pPr algn="ctr"/>
                <a:r>
                  <a:rPr lang="zh-TW" altLang="en-US" sz="3200" b="1" dirty="0" smtClean="0">
                    <a:solidFill>
                      <a:schemeClr val="tx1">
                        <a:lumMod val="75000"/>
                        <a:lumOff val="25000"/>
                      </a:schemeClr>
                    </a:solidFill>
                    <a:cs typeface="Arial" pitchFamily="34" charset="0"/>
                  </a:rPr>
                  <a:t>跑者端</a:t>
                </a:r>
                <a:endParaRPr lang="ko-KR" altLang="en-US" sz="3200" b="1" dirty="0">
                  <a:solidFill>
                    <a:schemeClr val="tx1">
                      <a:lumMod val="75000"/>
                      <a:lumOff val="25000"/>
                    </a:schemeClr>
                  </a:solidFill>
                  <a:cs typeface="Arial" pitchFamily="34" charset="0"/>
                </a:endParaRPr>
              </a:p>
            </p:txBody>
          </p:sp>
        </p:grpSp>
        <p:pic>
          <p:nvPicPr>
            <p:cNvPr id="45" name="圖片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954" y="3248183"/>
              <a:ext cx="1015176" cy="1015176"/>
            </a:xfrm>
            <a:prstGeom prst="rect">
              <a:avLst/>
            </a:prstGeom>
          </p:spPr>
        </p:pic>
      </p:grpSp>
      <p:sp>
        <p:nvSpPr>
          <p:cNvPr id="53" name="文字版面配置區 52"/>
          <p:cNvSpPr>
            <a:spLocks noGrp="1"/>
          </p:cNvSpPr>
          <p:nvPr>
            <p:ph type="body" sz="quarter" idx="10"/>
          </p:nvPr>
        </p:nvSpPr>
        <p:spPr>
          <a:xfrm>
            <a:off x="343622" y="339741"/>
            <a:ext cx="11573197" cy="724247"/>
          </a:xfrm>
        </p:spPr>
        <p:txBody>
          <a:bodyPr/>
          <a:lstStyle/>
          <a:p>
            <a:pPr algn="l"/>
            <a:r>
              <a:rPr lang="zh-TW" altLang="en-US" sz="3200" b="1" dirty="0">
                <a:solidFill>
                  <a:prstClr val="black"/>
                </a:solidFill>
              </a:rPr>
              <a:t>硬體架構</a:t>
            </a:r>
            <a:endParaRPr lang="zh-TW" altLang="en-US" sz="3200" dirty="0"/>
          </a:p>
        </p:txBody>
      </p:sp>
      <p:grpSp>
        <p:nvGrpSpPr>
          <p:cNvPr id="58" name="群組 57"/>
          <p:cNvGrpSpPr/>
          <p:nvPr/>
        </p:nvGrpSpPr>
        <p:grpSpPr>
          <a:xfrm>
            <a:off x="4550035" y="2699908"/>
            <a:ext cx="3223805" cy="2330726"/>
            <a:chOff x="4596048" y="2751770"/>
            <a:chExt cx="1793966" cy="1245849"/>
          </a:xfrm>
        </p:grpSpPr>
        <p:grpSp>
          <p:nvGrpSpPr>
            <p:cNvPr id="48" name="群組 47"/>
            <p:cNvGrpSpPr/>
            <p:nvPr/>
          </p:nvGrpSpPr>
          <p:grpSpPr>
            <a:xfrm>
              <a:off x="4596048" y="2751770"/>
              <a:ext cx="1793966" cy="1245849"/>
              <a:chOff x="4341936" y="2926483"/>
              <a:chExt cx="1793966" cy="1245849"/>
            </a:xfrm>
          </p:grpSpPr>
          <p:sp>
            <p:nvSpPr>
              <p:cNvPr id="7" name="Callout: Up Arrow 6">
                <a:extLst>
                  <a:ext uri="{FF2B5EF4-FFF2-40B4-BE49-F238E27FC236}">
                    <a16:creationId xmlns="" xmlns:a16="http://schemas.microsoft.com/office/drawing/2014/main" id="{8D8E300A-8147-41FC-BAB2-7961071B22C6}"/>
                  </a:ext>
                </a:extLst>
              </p:cNvPr>
              <p:cNvSpPr/>
              <p:nvPr/>
            </p:nvSpPr>
            <p:spPr>
              <a:xfrm rot="2700000">
                <a:off x="4664153" y="2604266"/>
                <a:ext cx="1149532" cy="1793966"/>
              </a:xfrm>
              <a:prstGeom prst="upArrowCallou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ACDCFED8-E166-42C7-B380-D05B25AF55C7}"/>
                  </a:ext>
                </a:extLst>
              </p:cNvPr>
              <p:cNvSpPr/>
              <p:nvPr/>
            </p:nvSpPr>
            <p:spPr>
              <a:xfrm rot="2722113">
                <a:off x="4556582" y="3234792"/>
                <a:ext cx="937540" cy="937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Synopsys (SNPS) - Market capitalization"/>
            <p:cNvPicPr>
              <a:picLocks noChangeAspect="1" noChangeArrowheads="1"/>
            </p:cNvPicPr>
            <p:nvPr/>
          </p:nvPicPr>
          <p:blipFill rotWithShape="1">
            <a:blip r:embed="rId3">
              <a:extLst>
                <a:ext uri="{28A0092B-C50C-407E-A947-70E740481C1C}">
                  <a14:useLocalDpi xmlns:a14="http://schemas.microsoft.com/office/drawing/2010/main" val="0"/>
                </a:ext>
              </a:extLst>
            </a:blip>
            <a:srcRect t="30899" b="36617"/>
            <a:stretch/>
          </p:blipFill>
          <p:spPr bwMode="auto">
            <a:xfrm>
              <a:off x="4886913" y="3669802"/>
              <a:ext cx="882517" cy="286676"/>
            </a:xfrm>
            <a:prstGeom prst="rect">
              <a:avLst/>
            </a:prstGeom>
            <a:noFill/>
            <a:extLst>
              <a:ext uri="{909E8E84-426E-40DD-AFC4-6F175D3DCCD1}">
                <a14:hiddenFill xmlns:a14="http://schemas.microsoft.com/office/drawing/2010/main">
                  <a:solidFill>
                    <a:srgbClr val="FFFFFF"/>
                  </a:solidFill>
                </a14:hiddenFill>
              </a:ext>
            </a:extLst>
          </p:spPr>
        </p:pic>
        <p:pic>
          <p:nvPicPr>
            <p:cNvPr id="57" name="圖片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832" y="2895713"/>
              <a:ext cx="721435" cy="972502"/>
            </a:xfrm>
            <a:prstGeom prst="rect">
              <a:avLst/>
            </a:prstGeom>
          </p:spPr>
        </p:pic>
      </p:grpSp>
      <p:grpSp>
        <p:nvGrpSpPr>
          <p:cNvPr id="62" name="群組 61"/>
          <p:cNvGrpSpPr/>
          <p:nvPr/>
        </p:nvGrpSpPr>
        <p:grpSpPr>
          <a:xfrm>
            <a:off x="2419718" y="522925"/>
            <a:ext cx="2245560" cy="3294770"/>
            <a:chOff x="3454653" y="1574101"/>
            <a:chExt cx="1270234" cy="1793966"/>
          </a:xfrm>
        </p:grpSpPr>
        <p:grpSp>
          <p:nvGrpSpPr>
            <p:cNvPr id="49" name="群組 48"/>
            <p:cNvGrpSpPr/>
            <p:nvPr/>
          </p:nvGrpSpPr>
          <p:grpSpPr>
            <a:xfrm>
              <a:off x="3454653" y="1574101"/>
              <a:ext cx="1270234" cy="1793966"/>
              <a:chOff x="2844565" y="1612401"/>
              <a:chExt cx="1270234" cy="1793966"/>
            </a:xfrm>
          </p:grpSpPr>
          <p:sp>
            <p:nvSpPr>
              <p:cNvPr id="4" name="Callout: Up Arrow 3">
                <a:extLst>
                  <a:ext uri="{FF2B5EF4-FFF2-40B4-BE49-F238E27FC236}">
                    <a16:creationId xmlns="" xmlns:a16="http://schemas.microsoft.com/office/drawing/2014/main" id="{9DCF0A60-4D70-4C42-9102-051353F99F3C}"/>
                  </a:ext>
                </a:extLst>
              </p:cNvPr>
              <p:cNvSpPr/>
              <p:nvPr/>
            </p:nvSpPr>
            <p:spPr>
              <a:xfrm rot="8100000">
                <a:off x="2965267" y="1612401"/>
                <a:ext cx="1149532" cy="1793966"/>
              </a:xfrm>
              <a:prstGeom prst="upArrowCallou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26CB76A5-770E-4453-8538-77E9BCAF9C43}"/>
                  </a:ext>
                </a:extLst>
              </p:cNvPr>
              <p:cNvSpPr/>
              <p:nvPr/>
            </p:nvSpPr>
            <p:spPr>
              <a:xfrm rot="2722113">
                <a:off x="2844565" y="1807239"/>
                <a:ext cx="937540" cy="937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0" name="圖片 59"/>
            <p:cNvPicPr>
              <a:picLocks noChangeAspect="1"/>
            </p:cNvPicPr>
            <p:nvPr/>
          </p:nvPicPr>
          <p:blipFill>
            <a:blip r:embed="rId5"/>
            <a:stretch>
              <a:fillRect/>
            </a:stretch>
          </p:blipFill>
          <p:spPr>
            <a:xfrm>
              <a:off x="3645968" y="2341306"/>
              <a:ext cx="580033" cy="257580"/>
            </a:xfrm>
            <a:prstGeom prst="rect">
              <a:avLst/>
            </a:prstGeom>
          </p:spPr>
        </p:pic>
        <p:pic>
          <p:nvPicPr>
            <p:cNvPr id="59" name="圖片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7791" y="1800085"/>
              <a:ext cx="628210" cy="628210"/>
            </a:xfrm>
            <a:prstGeom prst="rect">
              <a:avLst/>
            </a:prstGeom>
          </p:spPr>
        </p:pic>
      </p:grpSp>
      <p:grpSp>
        <p:nvGrpSpPr>
          <p:cNvPr id="63" name="群組 62"/>
          <p:cNvGrpSpPr/>
          <p:nvPr/>
        </p:nvGrpSpPr>
        <p:grpSpPr>
          <a:xfrm>
            <a:off x="7411799" y="516480"/>
            <a:ext cx="2257487" cy="3304030"/>
            <a:chOff x="6153365" y="1602042"/>
            <a:chExt cx="1279888" cy="1793966"/>
          </a:xfrm>
        </p:grpSpPr>
        <p:grpSp>
          <p:nvGrpSpPr>
            <p:cNvPr id="47" name="群組 46"/>
            <p:cNvGrpSpPr/>
            <p:nvPr/>
          </p:nvGrpSpPr>
          <p:grpSpPr>
            <a:xfrm>
              <a:off x="6153365" y="1602042"/>
              <a:ext cx="1279888" cy="1793966"/>
              <a:chOff x="8478337" y="1605384"/>
              <a:chExt cx="1279888" cy="1793966"/>
            </a:xfrm>
          </p:grpSpPr>
          <p:sp>
            <p:nvSpPr>
              <p:cNvPr id="8" name="Callout: Up Arrow 7">
                <a:extLst>
                  <a:ext uri="{FF2B5EF4-FFF2-40B4-BE49-F238E27FC236}">
                    <a16:creationId xmlns="" xmlns:a16="http://schemas.microsoft.com/office/drawing/2014/main" id="{26C996FC-A996-44CF-A818-D4033A962202}"/>
                  </a:ext>
                </a:extLst>
              </p:cNvPr>
              <p:cNvSpPr/>
              <p:nvPr/>
            </p:nvSpPr>
            <p:spPr>
              <a:xfrm rot="8100000">
                <a:off x="8587970" y="1605384"/>
                <a:ext cx="1170255" cy="1793966"/>
              </a:xfrm>
              <a:prstGeom prst="upArrowCallout">
                <a:avLst/>
              </a:prstGeom>
              <a:solidFill>
                <a:srgbClr val="FFA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45682748-AC11-49C0-845A-59A20027DE89}"/>
                  </a:ext>
                </a:extLst>
              </p:cNvPr>
              <p:cNvSpPr/>
              <p:nvPr/>
            </p:nvSpPr>
            <p:spPr>
              <a:xfrm rot="2722113">
                <a:off x="8478337" y="1807239"/>
                <a:ext cx="937540" cy="937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 name="圖片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0669" y="1994613"/>
              <a:ext cx="547536" cy="547536"/>
            </a:xfrm>
            <a:prstGeom prst="rect">
              <a:avLst/>
            </a:prstGeom>
          </p:spPr>
        </p:pic>
      </p:grpSp>
      <p:grpSp>
        <p:nvGrpSpPr>
          <p:cNvPr id="72" name="群組 71"/>
          <p:cNvGrpSpPr/>
          <p:nvPr/>
        </p:nvGrpSpPr>
        <p:grpSpPr>
          <a:xfrm>
            <a:off x="9885973" y="2572191"/>
            <a:ext cx="2215163" cy="1705767"/>
            <a:chOff x="9065413" y="2478656"/>
            <a:chExt cx="2215163" cy="1705767"/>
          </a:xfrm>
        </p:grpSpPr>
        <p:pic>
          <p:nvPicPr>
            <p:cNvPr id="50" name="圖片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262" y="3192959"/>
              <a:ext cx="991464" cy="991464"/>
            </a:xfrm>
            <a:prstGeom prst="rect">
              <a:avLst/>
            </a:prstGeom>
          </p:spPr>
        </p:pic>
        <p:grpSp>
          <p:nvGrpSpPr>
            <p:cNvPr id="76" name="Group 28">
              <a:extLst>
                <a:ext uri="{FF2B5EF4-FFF2-40B4-BE49-F238E27FC236}">
                  <a16:creationId xmlns="" xmlns:a16="http://schemas.microsoft.com/office/drawing/2014/main" id="{83913311-5476-4375-A1BA-1C92A6655A7F}"/>
                </a:ext>
              </a:extLst>
            </p:cNvPr>
            <p:cNvGrpSpPr/>
            <p:nvPr/>
          </p:nvGrpSpPr>
          <p:grpSpPr>
            <a:xfrm>
              <a:off x="9065413" y="2478656"/>
              <a:ext cx="2215163" cy="920556"/>
              <a:chOff x="2630072" y="4172226"/>
              <a:chExt cx="2751583" cy="760310"/>
            </a:xfrm>
          </p:grpSpPr>
          <p:sp>
            <p:nvSpPr>
              <p:cNvPr id="77" name="TextBox 10">
                <a:extLst>
                  <a:ext uri="{FF2B5EF4-FFF2-40B4-BE49-F238E27FC236}">
                    <a16:creationId xmlns="" xmlns:a16="http://schemas.microsoft.com/office/drawing/2014/main" id="{E84B6E97-48FD-4D9A-A8FD-85E5D244D625}"/>
                  </a:ext>
                </a:extLst>
              </p:cNvPr>
              <p:cNvSpPr txBox="1"/>
              <p:nvPr/>
            </p:nvSpPr>
            <p:spPr>
              <a:xfrm>
                <a:off x="2630072" y="4551235"/>
                <a:ext cx="2751583" cy="381301"/>
              </a:xfrm>
              <a:prstGeom prst="rect">
                <a:avLst/>
              </a:prstGeom>
              <a:noFill/>
            </p:spPr>
            <p:txBody>
              <a:bodyPr wrap="square" rtlCol="0">
                <a:spAutoFit/>
              </a:bodyPr>
              <a:lstStyle/>
              <a:p>
                <a:pPr algn="ctr"/>
                <a:r>
                  <a:rPr lang="zh-TW" altLang="en-US" sz="1200" dirty="0" smtClean="0">
                    <a:solidFill>
                      <a:schemeClr val="tx1">
                        <a:lumMod val="85000"/>
                        <a:lumOff val="15000"/>
                      </a:schemeClr>
                    </a:solidFill>
                    <a:cs typeface="Arial" pitchFamily="34" charset="0"/>
                  </a:rPr>
                  <a:t>觀察</a:t>
                </a:r>
                <a:r>
                  <a:rPr lang="en-US" altLang="ko-KR" sz="1200" dirty="0" smtClean="0">
                    <a:solidFill>
                      <a:schemeClr val="tx1">
                        <a:lumMod val="85000"/>
                        <a:lumOff val="15000"/>
                      </a:schemeClr>
                    </a:solidFill>
                    <a:cs typeface="Arial" pitchFamily="34" charset="0"/>
                  </a:rPr>
                  <a:t>pc</a:t>
                </a:r>
                <a:r>
                  <a:rPr lang="zh-TW" altLang="en-US" sz="1200" dirty="0" smtClean="0">
                    <a:solidFill>
                      <a:schemeClr val="tx1">
                        <a:lumMod val="85000"/>
                        <a:lumOff val="15000"/>
                      </a:schemeClr>
                    </a:solidFill>
                    <a:cs typeface="Arial" pitchFamily="34" charset="0"/>
                  </a:rPr>
                  <a:t>分析的跑步著地指數</a:t>
                </a:r>
                <a:endParaRPr lang="ko-KR" altLang="en-US" sz="1200" dirty="0">
                  <a:solidFill>
                    <a:schemeClr val="tx1">
                      <a:lumMod val="85000"/>
                      <a:lumOff val="15000"/>
                    </a:schemeClr>
                  </a:solidFill>
                  <a:cs typeface="Arial" pitchFamily="34" charset="0"/>
                </a:endParaRPr>
              </a:p>
            </p:txBody>
          </p:sp>
          <p:sp>
            <p:nvSpPr>
              <p:cNvPr id="78" name="TextBox 11">
                <a:extLst>
                  <a:ext uri="{FF2B5EF4-FFF2-40B4-BE49-F238E27FC236}">
                    <a16:creationId xmlns="" xmlns:a16="http://schemas.microsoft.com/office/drawing/2014/main" id="{8EF11D4A-D169-4A51-AD20-69005D70F4E6}"/>
                  </a:ext>
                </a:extLst>
              </p:cNvPr>
              <p:cNvSpPr txBox="1"/>
              <p:nvPr/>
            </p:nvSpPr>
            <p:spPr>
              <a:xfrm>
                <a:off x="2692178" y="4172226"/>
                <a:ext cx="2577760" cy="482980"/>
              </a:xfrm>
              <a:prstGeom prst="rect">
                <a:avLst/>
              </a:prstGeom>
              <a:noFill/>
            </p:spPr>
            <p:txBody>
              <a:bodyPr wrap="square" rtlCol="0">
                <a:spAutoFit/>
              </a:bodyPr>
              <a:lstStyle/>
              <a:p>
                <a:pPr algn="ctr"/>
                <a:r>
                  <a:rPr lang="zh-TW" altLang="en-US" sz="3200" b="1" dirty="0" smtClean="0">
                    <a:solidFill>
                      <a:schemeClr val="tx1">
                        <a:lumMod val="75000"/>
                        <a:lumOff val="25000"/>
                      </a:schemeClr>
                    </a:solidFill>
                    <a:cs typeface="Arial" pitchFamily="34" charset="0"/>
                  </a:rPr>
                  <a:t>教練端</a:t>
                </a:r>
                <a:endParaRPr lang="ko-KR" altLang="en-US" sz="3200" b="1" dirty="0">
                  <a:solidFill>
                    <a:schemeClr val="tx1">
                      <a:lumMod val="75000"/>
                      <a:lumOff val="25000"/>
                    </a:schemeClr>
                  </a:solidFill>
                  <a:cs typeface="Arial" pitchFamily="34" charset="0"/>
                </a:endParaRPr>
              </a:p>
            </p:txBody>
          </p:sp>
        </p:grpSp>
      </p:grpSp>
      <p:grpSp>
        <p:nvGrpSpPr>
          <p:cNvPr id="71" name="群組 70"/>
          <p:cNvGrpSpPr/>
          <p:nvPr/>
        </p:nvGrpSpPr>
        <p:grpSpPr>
          <a:xfrm>
            <a:off x="4508700" y="5683777"/>
            <a:ext cx="2547317" cy="878493"/>
            <a:chOff x="4772819" y="5113078"/>
            <a:chExt cx="2547317" cy="878493"/>
          </a:xfrm>
        </p:grpSpPr>
        <p:pic>
          <p:nvPicPr>
            <p:cNvPr id="1030" name="Picture 6" descr="Google 宣布在TensorFlow Lite 中支持Core ML - 掘金"/>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1449" y="5804524"/>
              <a:ext cx="1211639" cy="187047"/>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28">
              <a:extLst>
                <a:ext uri="{FF2B5EF4-FFF2-40B4-BE49-F238E27FC236}">
                  <a16:creationId xmlns="" xmlns:a16="http://schemas.microsoft.com/office/drawing/2014/main" id="{83913311-5476-4375-A1BA-1C92A6655A7F}"/>
                </a:ext>
              </a:extLst>
            </p:cNvPr>
            <p:cNvGrpSpPr/>
            <p:nvPr/>
          </p:nvGrpSpPr>
          <p:grpSpPr>
            <a:xfrm>
              <a:off x="4772819" y="5113078"/>
              <a:ext cx="2547317" cy="735887"/>
              <a:chOff x="2630072" y="4172228"/>
              <a:chExt cx="3827275" cy="607787"/>
            </a:xfrm>
          </p:grpSpPr>
          <p:sp>
            <p:nvSpPr>
              <p:cNvPr id="83" name="TextBox 10">
                <a:extLst>
                  <a:ext uri="{FF2B5EF4-FFF2-40B4-BE49-F238E27FC236}">
                    <a16:creationId xmlns="" xmlns:a16="http://schemas.microsoft.com/office/drawing/2014/main" id="{E84B6E97-48FD-4D9A-A8FD-85E5D244D625}"/>
                  </a:ext>
                </a:extLst>
              </p:cNvPr>
              <p:cNvSpPr txBox="1"/>
              <p:nvPr/>
            </p:nvSpPr>
            <p:spPr>
              <a:xfrm>
                <a:off x="2630072" y="4551235"/>
                <a:ext cx="3619307" cy="228780"/>
              </a:xfrm>
              <a:prstGeom prst="rect">
                <a:avLst/>
              </a:prstGeom>
              <a:noFill/>
            </p:spPr>
            <p:txBody>
              <a:bodyPr wrap="square" rtlCol="0">
                <a:spAutoFit/>
              </a:bodyPr>
              <a:lstStyle/>
              <a:p>
                <a:pPr algn="ctr"/>
                <a:r>
                  <a:rPr lang="en-US" altLang="zh-TW" sz="1200" dirty="0" smtClean="0">
                    <a:solidFill>
                      <a:schemeClr val="tx1">
                        <a:lumMod val="85000"/>
                        <a:lumOff val="15000"/>
                      </a:schemeClr>
                    </a:solidFill>
                    <a:cs typeface="Arial" pitchFamily="34" charset="0"/>
                  </a:rPr>
                  <a:t>ARC</a:t>
                </a:r>
                <a:r>
                  <a:rPr lang="zh-TW" altLang="en-US" sz="1200" dirty="0" smtClean="0">
                    <a:solidFill>
                      <a:schemeClr val="tx1">
                        <a:lumMod val="85000"/>
                        <a:lumOff val="15000"/>
                      </a:schemeClr>
                    </a:solidFill>
                    <a:cs typeface="Arial" pitchFamily="34" charset="0"/>
                  </a:rPr>
                  <a:t> </a:t>
                </a:r>
                <a:r>
                  <a:rPr lang="en-US" altLang="zh-TW" sz="1200" dirty="0">
                    <a:solidFill>
                      <a:schemeClr val="tx1">
                        <a:lumMod val="85000"/>
                        <a:lumOff val="15000"/>
                      </a:schemeClr>
                    </a:solidFill>
                    <a:cs typeface="Arial" pitchFamily="34" charset="0"/>
                  </a:rPr>
                  <a:t>EM9D </a:t>
                </a:r>
                <a:r>
                  <a:rPr lang="en-US" altLang="zh-TW" sz="1200" dirty="0" err="1" smtClean="0">
                    <a:solidFill>
                      <a:schemeClr val="tx1">
                        <a:lumMod val="85000"/>
                        <a:lumOff val="15000"/>
                      </a:schemeClr>
                    </a:solidFill>
                    <a:cs typeface="Arial" pitchFamily="34" charset="0"/>
                  </a:rPr>
                  <a:t>AIoT</a:t>
                </a:r>
                <a:r>
                  <a:rPr lang="en-US" altLang="zh-TW" sz="1200" dirty="0" smtClean="0">
                    <a:solidFill>
                      <a:schemeClr val="tx1">
                        <a:lumMod val="85000"/>
                        <a:lumOff val="15000"/>
                      </a:schemeClr>
                    </a:solidFill>
                    <a:cs typeface="Arial" pitchFamily="34" charset="0"/>
                  </a:rPr>
                  <a:t> DK</a:t>
                </a:r>
                <a:r>
                  <a:rPr lang="zh-TW" altLang="en-US" sz="1200" dirty="0" smtClean="0">
                    <a:solidFill>
                      <a:schemeClr val="tx1">
                        <a:lumMod val="85000"/>
                        <a:lumOff val="15000"/>
                      </a:schemeClr>
                    </a:solidFill>
                    <a:cs typeface="Arial" pitchFamily="34" charset="0"/>
                  </a:rPr>
                  <a:t>推論</a:t>
                </a:r>
                <a:endParaRPr lang="ko-KR" altLang="en-US" sz="1200" dirty="0">
                  <a:solidFill>
                    <a:schemeClr val="tx1">
                      <a:lumMod val="85000"/>
                      <a:lumOff val="15000"/>
                    </a:schemeClr>
                  </a:solidFill>
                  <a:cs typeface="Arial" pitchFamily="34" charset="0"/>
                </a:endParaRPr>
              </a:p>
            </p:txBody>
          </p:sp>
          <p:sp>
            <p:nvSpPr>
              <p:cNvPr id="84" name="TextBox 11">
                <a:extLst>
                  <a:ext uri="{FF2B5EF4-FFF2-40B4-BE49-F238E27FC236}">
                    <a16:creationId xmlns="" xmlns:a16="http://schemas.microsoft.com/office/drawing/2014/main" id="{8EF11D4A-D169-4A51-AD20-69005D70F4E6}"/>
                  </a:ext>
                </a:extLst>
              </p:cNvPr>
              <p:cNvSpPr txBox="1"/>
              <p:nvPr/>
            </p:nvSpPr>
            <p:spPr>
              <a:xfrm>
                <a:off x="2692177" y="4172228"/>
                <a:ext cx="3765170" cy="482980"/>
              </a:xfrm>
              <a:prstGeom prst="rect">
                <a:avLst/>
              </a:prstGeom>
              <a:noFill/>
            </p:spPr>
            <p:txBody>
              <a:bodyPr wrap="square" rtlCol="0">
                <a:spAutoFit/>
              </a:bodyPr>
              <a:lstStyle/>
              <a:p>
                <a:pPr algn="ctr"/>
                <a:r>
                  <a:rPr lang="en-US" altLang="zh-TW" sz="3200" b="1" dirty="0" smtClean="0">
                    <a:solidFill>
                      <a:schemeClr val="tx1">
                        <a:lumMod val="75000"/>
                        <a:lumOff val="25000"/>
                      </a:schemeClr>
                    </a:solidFill>
                    <a:cs typeface="Arial" pitchFamily="34" charset="0"/>
                  </a:rPr>
                  <a:t>Inference</a:t>
                </a:r>
                <a:r>
                  <a:rPr lang="zh-TW" altLang="en-US" sz="3200" b="1" dirty="0" smtClean="0">
                    <a:solidFill>
                      <a:schemeClr val="tx1">
                        <a:lumMod val="75000"/>
                        <a:lumOff val="25000"/>
                      </a:schemeClr>
                    </a:solidFill>
                    <a:cs typeface="Arial" pitchFamily="34" charset="0"/>
                  </a:rPr>
                  <a:t>端</a:t>
                </a:r>
                <a:endParaRPr lang="ko-KR" altLang="en-US" sz="3200" b="1" dirty="0">
                  <a:solidFill>
                    <a:schemeClr val="tx1">
                      <a:lumMod val="75000"/>
                      <a:lumOff val="25000"/>
                    </a:schemeClr>
                  </a:solidFill>
                  <a:cs typeface="Arial" pitchFamily="34" charset="0"/>
                </a:endParaRPr>
              </a:p>
            </p:txBody>
          </p:sp>
        </p:grpSp>
      </p:grpSp>
      <p:sp>
        <p:nvSpPr>
          <p:cNvPr id="2" name="圓角矩形 1"/>
          <p:cNvSpPr/>
          <p:nvPr/>
        </p:nvSpPr>
        <p:spPr bwMode="auto">
          <a:xfrm>
            <a:off x="3753113" y="3308596"/>
            <a:ext cx="360040" cy="368301"/>
          </a:xfrm>
          <a:prstGeom prst="roundRect">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smtClean="0"/>
              <a:t>1</a:t>
            </a:r>
            <a:endParaRPr lang="zh-TW" altLang="en-US" dirty="0"/>
          </a:p>
        </p:txBody>
      </p:sp>
      <p:sp>
        <p:nvSpPr>
          <p:cNvPr id="38" name="圓角矩形 37"/>
          <p:cNvSpPr/>
          <p:nvPr/>
        </p:nvSpPr>
        <p:spPr bwMode="auto">
          <a:xfrm>
            <a:off x="7365643" y="3322500"/>
            <a:ext cx="360040" cy="368301"/>
          </a:xfrm>
          <a:prstGeom prst="roundRect">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t>2</a:t>
            </a:r>
            <a:endParaRPr lang="zh-TW" altLang="en-US" dirty="0"/>
          </a:p>
        </p:txBody>
      </p:sp>
    </p:spTree>
    <p:extLst>
      <p:ext uri="{BB962C8B-B14F-4D97-AF65-F5344CB8AC3E}">
        <p14:creationId xmlns:p14="http://schemas.microsoft.com/office/powerpoint/2010/main" val="4140585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10715657" name="向下箭號 910715656"/>
          <p:cNvSpPr/>
          <p:nvPr/>
        </p:nvSpPr>
        <p:spPr bwMode="auto">
          <a:xfrm>
            <a:off x="4260262" y="0"/>
            <a:ext cx="3206290" cy="6597352"/>
          </a:xfrm>
          <a:prstGeom prst="downArrow">
            <a:avLst>
              <a:gd name="adj1" fmla="val 50000"/>
              <a:gd name="adj2" fmla="val 3639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0715690" name="Title 2"/>
          <p:cNvSpPr>
            <a:spLocks noGrp="1"/>
          </p:cNvSpPr>
          <p:nvPr>
            <p:ph type="title"/>
          </p:nvPr>
        </p:nvSpPr>
        <p:spPr bwMode="auto"/>
        <p:txBody>
          <a:bodyPr/>
          <a:lstStyle/>
          <a:p>
            <a:pPr>
              <a:defRPr/>
            </a:pPr>
            <a:r>
              <a:rPr lang="zh-TW" altLang="en-US" b="1" dirty="0" smtClean="0">
                <a:solidFill>
                  <a:prstClr val="black"/>
                </a:solidFill>
              </a:rPr>
              <a:t>流程</a:t>
            </a:r>
            <a:endParaRPr dirty="0"/>
          </a:p>
        </p:txBody>
      </p:sp>
      <p:sp>
        <p:nvSpPr>
          <p:cNvPr id="27" name="圓角矩形 26"/>
          <p:cNvSpPr/>
          <p:nvPr/>
        </p:nvSpPr>
        <p:spPr bwMode="auto">
          <a:xfrm>
            <a:off x="1415480" y="512841"/>
            <a:ext cx="360040" cy="368301"/>
          </a:xfrm>
          <a:prstGeom prst="roundRect">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smtClean="0"/>
              <a:t>1</a:t>
            </a:r>
            <a:endParaRPr lang="zh-TW" altLang="en-US" dirty="0"/>
          </a:p>
        </p:txBody>
      </p:sp>
      <p:sp>
        <p:nvSpPr>
          <p:cNvPr id="69" name="平行四邊形 68"/>
          <p:cNvSpPr/>
          <p:nvPr/>
        </p:nvSpPr>
        <p:spPr bwMode="auto">
          <a:xfrm rot="5400000" flipH="1" flipV="1">
            <a:off x="5034466" y="3140483"/>
            <a:ext cx="1652105" cy="1623093"/>
          </a:xfrm>
          <a:prstGeom prst="parallelogram">
            <a:avLst>
              <a:gd name="adj" fmla="val 31158"/>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spc="50" dirty="0">
              <a:ln w="0"/>
              <a:solidFill>
                <a:schemeClr val="bg2"/>
              </a:solidFill>
              <a:effectLst>
                <a:innerShdw blurRad="63500" dist="50800" dir="13500000">
                  <a:srgbClr val="000000">
                    <a:alpha val="50000"/>
                  </a:srgbClr>
                </a:innerShdw>
              </a:effectLst>
            </a:endParaRPr>
          </a:p>
        </p:txBody>
      </p:sp>
      <p:cxnSp>
        <p:nvCxnSpPr>
          <p:cNvPr id="77" name="直線單箭頭接點 76"/>
          <p:cNvCxnSpPr/>
          <p:nvPr/>
        </p:nvCxnSpPr>
        <p:spPr bwMode="auto">
          <a:xfrm>
            <a:off x="5030960" y="3137418"/>
            <a:ext cx="1651162" cy="504891"/>
          </a:xfrm>
          <a:prstGeom prst="straightConnector1">
            <a:avLst/>
          </a:prstGeom>
          <a:ln w="38100">
            <a:solidFill>
              <a:schemeClr val="bg1">
                <a:lumMod val="9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rot="980223">
            <a:off x="4245293" y="3556737"/>
            <a:ext cx="3236229" cy="646331"/>
          </a:xfrm>
          <a:prstGeom prst="rect">
            <a:avLst/>
          </a:prstGeom>
          <a:noFill/>
        </p:spPr>
        <p:txBody>
          <a:bodyPr wrap="square" lIns="91440" tIns="45720" rIns="91440" bIns="45720">
            <a:spAutoFit/>
          </a:bodyPr>
          <a:lstStyle/>
          <a:p>
            <a:pPr algn="ctr"/>
            <a:r>
              <a:rPr lang="en-US" altLang="zh-TW" b="1" spc="50" dirty="0">
                <a:ln w="0"/>
                <a:solidFill>
                  <a:schemeClr val="bg1"/>
                </a:solidFill>
                <a:effectLst>
                  <a:innerShdw blurRad="63500" dist="50800" dir="13500000">
                    <a:srgbClr val="000000">
                      <a:alpha val="50000"/>
                    </a:srgbClr>
                  </a:innerShdw>
                </a:effectLst>
              </a:rPr>
              <a:t>Data</a:t>
            </a:r>
          </a:p>
          <a:p>
            <a:pPr algn="ctr"/>
            <a:r>
              <a:rPr lang="en-US" altLang="zh-TW" b="1" spc="50" dirty="0">
                <a:ln w="0"/>
                <a:solidFill>
                  <a:schemeClr val="bg1"/>
                </a:solidFill>
                <a:effectLst>
                  <a:innerShdw blurRad="63500" dist="50800" dir="13500000">
                    <a:srgbClr val="000000">
                      <a:alpha val="50000"/>
                    </a:srgbClr>
                  </a:innerShdw>
                </a:effectLst>
              </a:rPr>
              <a:t>Transmission</a:t>
            </a:r>
            <a:endParaRPr lang="zh-TW" altLang="en-US" b="1" spc="50" dirty="0">
              <a:ln w="0"/>
              <a:solidFill>
                <a:schemeClr val="bg1"/>
              </a:solidFill>
              <a:effectLst>
                <a:innerShdw blurRad="63500" dist="50800" dir="13500000">
                  <a:srgbClr val="000000">
                    <a:alpha val="50000"/>
                  </a:srgbClr>
                </a:innerShdw>
              </a:effectLst>
            </a:endParaRPr>
          </a:p>
        </p:txBody>
      </p:sp>
      <p:grpSp>
        <p:nvGrpSpPr>
          <p:cNvPr id="8" name="群組 7"/>
          <p:cNvGrpSpPr/>
          <p:nvPr/>
        </p:nvGrpSpPr>
        <p:grpSpPr>
          <a:xfrm>
            <a:off x="1519492" y="2591714"/>
            <a:ext cx="3410992" cy="1028905"/>
            <a:chOff x="2757177" y="467284"/>
            <a:chExt cx="3410992" cy="1028905"/>
          </a:xfrm>
          <a:solidFill>
            <a:schemeClr val="accent6">
              <a:lumMod val="40000"/>
              <a:lumOff val="60000"/>
            </a:schemeClr>
          </a:solidFill>
        </p:grpSpPr>
        <p:sp>
          <p:nvSpPr>
            <p:cNvPr id="37" name="Oval 4">
              <a:extLst>
                <a:ext uri="{FF2B5EF4-FFF2-40B4-BE49-F238E27FC236}">
                  <a16:creationId xmlns:a16="http://schemas.microsoft.com/office/drawing/2014/main" xmlns="" id="{8A9BFD03-2D80-40B2-A2E7-05509278289E}"/>
                </a:ext>
              </a:extLst>
            </p:cNvPr>
            <p:cNvSpPr/>
            <p:nvPr/>
          </p:nvSpPr>
          <p:spPr>
            <a:xfrm>
              <a:off x="6024153" y="909729"/>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8" name="Pentagon 9">
              <a:extLst>
                <a:ext uri="{FF2B5EF4-FFF2-40B4-BE49-F238E27FC236}">
                  <a16:creationId xmlns:a16="http://schemas.microsoft.com/office/drawing/2014/main" xmlns="" id="{3B4A984B-04CE-48F8-B19A-7D1E68AB6B2D}"/>
                </a:ext>
              </a:extLst>
            </p:cNvPr>
            <p:cNvSpPr/>
            <p:nvPr/>
          </p:nvSpPr>
          <p:spPr>
            <a:xfrm>
              <a:off x="2757177" y="467284"/>
              <a:ext cx="3206290" cy="1028905"/>
            </a:xfrm>
            <a:prstGeom prst="homePlat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從</a:t>
              </a:r>
              <a:r>
                <a:rPr lang="en-US" altLang="zh-TW" dirty="0"/>
                <a:t>MPU9250</a:t>
              </a:r>
              <a:r>
                <a:rPr lang="zh-TW" altLang="en-US" dirty="0"/>
                <a:t>讀加速度值，</a:t>
              </a:r>
            </a:p>
            <a:p>
              <a:pPr algn="ctr"/>
              <a:r>
                <a:rPr lang="zh-TW" altLang="en-US" dirty="0"/>
                <a:t>印在</a:t>
              </a:r>
              <a:r>
                <a:rPr lang="en-US" altLang="zh-TW" dirty="0"/>
                <a:t>UART</a:t>
              </a:r>
              <a:r>
                <a:rPr lang="zh-TW" altLang="en-US" dirty="0"/>
                <a:t>介面</a:t>
              </a:r>
              <a:r>
                <a:rPr lang="zh-TW" altLang="en-US" dirty="0" smtClean="0"/>
                <a:t>上</a:t>
              </a:r>
              <a:endParaRPr lang="ko-KR" altLang="en-US" dirty="0"/>
            </a:p>
          </p:txBody>
        </p:sp>
      </p:grpSp>
      <p:grpSp>
        <p:nvGrpSpPr>
          <p:cNvPr id="9" name="群組 8"/>
          <p:cNvGrpSpPr/>
          <p:nvPr/>
        </p:nvGrpSpPr>
        <p:grpSpPr>
          <a:xfrm>
            <a:off x="6798918" y="3147490"/>
            <a:ext cx="3413122" cy="1024799"/>
            <a:chOff x="9899615" y="2279717"/>
            <a:chExt cx="3413122" cy="1024799"/>
          </a:xfrm>
        </p:grpSpPr>
        <p:sp>
          <p:nvSpPr>
            <p:cNvPr id="39" name="Oval 37">
              <a:extLst>
                <a:ext uri="{FF2B5EF4-FFF2-40B4-BE49-F238E27FC236}">
                  <a16:creationId xmlns:a16="http://schemas.microsoft.com/office/drawing/2014/main" xmlns="" id="{21676F7D-1EB9-462D-9536-8D70900CB3F5}"/>
                </a:ext>
              </a:extLst>
            </p:cNvPr>
            <p:cNvSpPr/>
            <p:nvPr/>
          </p:nvSpPr>
          <p:spPr>
            <a:xfrm>
              <a:off x="9899615" y="2721477"/>
              <a:ext cx="144016" cy="14401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Pentagon 9">
              <a:extLst>
                <a:ext uri="{FF2B5EF4-FFF2-40B4-BE49-F238E27FC236}">
                  <a16:creationId xmlns:a16="http://schemas.microsoft.com/office/drawing/2014/main" xmlns="" id="{998C108F-30E1-4638-BD7F-D37EF7D15791}"/>
                </a:ext>
              </a:extLst>
            </p:cNvPr>
            <p:cNvSpPr/>
            <p:nvPr/>
          </p:nvSpPr>
          <p:spPr>
            <a:xfrm flipH="1">
              <a:off x="10160427" y="2279717"/>
              <a:ext cx="3152310" cy="1024799"/>
            </a:xfrm>
            <a:prstGeom prst="homePlate">
              <a:avLst/>
            </a:prstGeom>
            <a:solidFill>
              <a:schemeClr val="accent3">
                <a:lumMod val="60000"/>
                <a:lumOff val="40000"/>
              </a:schemeClr>
            </a:solid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開始</a:t>
              </a:r>
              <a:r>
                <a:rPr lang="zh-TW" altLang="en-US" dirty="0"/>
                <a:t>從</a:t>
              </a:r>
              <a:r>
                <a:rPr lang="en-US" altLang="zh-TW" dirty="0"/>
                <a:t>UART</a:t>
              </a:r>
              <a:r>
                <a:rPr lang="zh-TW" altLang="en-US" dirty="0"/>
                <a:t>介面上收</a:t>
              </a:r>
              <a:r>
                <a:rPr lang="zh-TW" altLang="en-US" dirty="0" smtClean="0"/>
                <a:t>資料</a:t>
              </a:r>
              <a:endParaRPr lang="zh-TW" altLang="en-US" dirty="0"/>
            </a:p>
          </p:txBody>
        </p:sp>
      </p:grpSp>
      <p:cxnSp>
        <p:nvCxnSpPr>
          <p:cNvPr id="93" name="直線單箭頭接點 92"/>
          <p:cNvCxnSpPr/>
          <p:nvPr/>
        </p:nvCxnSpPr>
        <p:spPr bwMode="auto">
          <a:xfrm>
            <a:off x="5034937" y="4261285"/>
            <a:ext cx="1651162" cy="504891"/>
          </a:xfrm>
          <a:prstGeom prst="straightConnector1">
            <a:avLst/>
          </a:prstGeom>
          <a:ln w="38100">
            <a:solidFill>
              <a:schemeClr val="bg2">
                <a:lumMod val="9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80" name="群組 79"/>
          <p:cNvGrpSpPr/>
          <p:nvPr/>
        </p:nvGrpSpPr>
        <p:grpSpPr>
          <a:xfrm>
            <a:off x="1519492" y="3714565"/>
            <a:ext cx="3410992" cy="1028905"/>
            <a:chOff x="2757177" y="467284"/>
            <a:chExt cx="3410992" cy="1028905"/>
          </a:xfrm>
          <a:solidFill>
            <a:schemeClr val="accent6">
              <a:lumMod val="40000"/>
              <a:lumOff val="60000"/>
            </a:schemeClr>
          </a:solidFill>
        </p:grpSpPr>
        <p:sp>
          <p:nvSpPr>
            <p:cNvPr id="81" name="Oval 4">
              <a:extLst>
                <a:ext uri="{FF2B5EF4-FFF2-40B4-BE49-F238E27FC236}">
                  <a16:creationId xmlns:a16="http://schemas.microsoft.com/office/drawing/2014/main" xmlns="" id="{8A9BFD03-2D80-40B2-A2E7-05509278289E}"/>
                </a:ext>
              </a:extLst>
            </p:cNvPr>
            <p:cNvSpPr/>
            <p:nvPr/>
          </p:nvSpPr>
          <p:spPr>
            <a:xfrm>
              <a:off x="6024153" y="909729"/>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Pentagon 9">
              <a:extLst>
                <a:ext uri="{FF2B5EF4-FFF2-40B4-BE49-F238E27FC236}">
                  <a16:creationId xmlns:a16="http://schemas.microsoft.com/office/drawing/2014/main" xmlns="" id="{3B4A984B-04CE-48F8-B19A-7D1E68AB6B2D}"/>
                </a:ext>
              </a:extLst>
            </p:cNvPr>
            <p:cNvSpPr/>
            <p:nvPr/>
          </p:nvSpPr>
          <p:spPr>
            <a:xfrm>
              <a:off x="2757177" y="467284"/>
              <a:ext cx="3206290" cy="1028905"/>
            </a:xfrm>
            <a:prstGeom prst="homePlat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2 </a:t>
              </a:r>
              <a:r>
                <a:rPr lang="zh-TW" altLang="en-US" dirty="0" smtClean="0"/>
                <a:t>秒後傳輸</a:t>
              </a:r>
              <a:r>
                <a:rPr lang="zh-TW" altLang="en-US" dirty="0"/>
                <a:t>完畢</a:t>
              </a:r>
            </a:p>
            <a:p>
              <a:pPr algn="ctr"/>
              <a:r>
                <a:rPr lang="zh-TW" altLang="en-US" dirty="0"/>
                <a:t>發送</a:t>
              </a:r>
              <a:r>
                <a:rPr lang="en-US" altLang="zh-TW" dirty="0"/>
                <a:t>logic Low</a:t>
              </a:r>
              <a:r>
                <a:rPr lang="zh-TW" altLang="en-US" dirty="0"/>
                <a:t>給</a:t>
              </a:r>
              <a:r>
                <a:rPr lang="en-US" altLang="zh-TW" dirty="0"/>
                <a:t>GPIO6</a:t>
              </a:r>
            </a:p>
          </p:txBody>
        </p:sp>
      </p:grpSp>
      <p:grpSp>
        <p:nvGrpSpPr>
          <p:cNvPr id="910715661" name="群組 910715660"/>
          <p:cNvGrpSpPr/>
          <p:nvPr/>
        </p:nvGrpSpPr>
        <p:grpSpPr>
          <a:xfrm>
            <a:off x="6804181" y="4311701"/>
            <a:ext cx="3413122" cy="1024799"/>
            <a:chOff x="6804181" y="4311701"/>
            <a:chExt cx="3413122" cy="1024799"/>
          </a:xfrm>
        </p:grpSpPr>
        <p:grpSp>
          <p:nvGrpSpPr>
            <p:cNvPr id="84" name="群組 83"/>
            <p:cNvGrpSpPr/>
            <p:nvPr/>
          </p:nvGrpSpPr>
          <p:grpSpPr>
            <a:xfrm>
              <a:off x="6804181" y="4311701"/>
              <a:ext cx="3413122" cy="1024799"/>
              <a:chOff x="9899615" y="2279717"/>
              <a:chExt cx="3413122" cy="1024799"/>
            </a:xfrm>
          </p:grpSpPr>
          <p:sp>
            <p:nvSpPr>
              <p:cNvPr id="85" name="Oval 37">
                <a:extLst>
                  <a:ext uri="{FF2B5EF4-FFF2-40B4-BE49-F238E27FC236}">
                    <a16:creationId xmlns:a16="http://schemas.microsoft.com/office/drawing/2014/main" xmlns="" id="{21676F7D-1EB9-462D-9536-8D70900CB3F5}"/>
                  </a:ext>
                </a:extLst>
              </p:cNvPr>
              <p:cNvSpPr/>
              <p:nvPr/>
            </p:nvSpPr>
            <p:spPr>
              <a:xfrm>
                <a:off x="9899615" y="2721477"/>
                <a:ext cx="144016" cy="14401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6" name="Pentagon 9">
                <a:extLst>
                  <a:ext uri="{FF2B5EF4-FFF2-40B4-BE49-F238E27FC236}">
                    <a16:creationId xmlns:a16="http://schemas.microsoft.com/office/drawing/2014/main" xmlns="" id="{998C108F-30E1-4638-BD7F-D37EF7D15791}"/>
                  </a:ext>
                </a:extLst>
              </p:cNvPr>
              <p:cNvSpPr/>
              <p:nvPr/>
            </p:nvSpPr>
            <p:spPr>
              <a:xfrm flipH="1">
                <a:off x="10160427" y="2279717"/>
                <a:ext cx="3152310" cy="1024799"/>
              </a:xfrm>
              <a:prstGeom prst="homePlate">
                <a:avLst/>
              </a:prstGeom>
              <a:solidFill>
                <a:schemeClr val="accent3">
                  <a:lumMod val="60000"/>
                  <a:lumOff val="40000"/>
                </a:schemeClr>
              </a:solid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GPIO6</a:t>
                </a:r>
                <a:r>
                  <a:rPr lang="zh-TW" altLang="en-US" dirty="0"/>
                  <a:t>變成</a:t>
                </a:r>
                <a:r>
                  <a:rPr lang="en-US" altLang="zh-TW" dirty="0"/>
                  <a:t>Low </a:t>
                </a:r>
                <a:r>
                  <a:rPr lang="zh-TW" altLang="en-US" dirty="0"/>
                  <a:t>，</a:t>
                </a:r>
              </a:p>
              <a:p>
                <a:pPr algn="ctr"/>
                <a:r>
                  <a:rPr lang="zh-TW" altLang="en-US" dirty="0"/>
                  <a:t>開始解析字串 </a:t>
                </a:r>
                <a:r>
                  <a:rPr lang="en-US" altLang="zh-TW" dirty="0"/>
                  <a:t>&amp; </a:t>
                </a:r>
              </a:p>
              <a:p>
                <a:pPr algn="ctr"/>
                <a:r>
                  <a:rPr lang="en-US" altLang="zh-TW" dirty="0" smtClean="0"/>
                  <a:t>                     inference</a:t>
                </a:r>
                <a:endParaRPr lang="en-US" altLang="zh-TW" dirty="0"/>
              </a:p>
            </p:txBody>
          </p:sp>
        </p:grpSp>
        <p:pic>
          <p:nvPicPr>
            <p:cNvPr id="910715656" name="圖片 910715655"/>
            <p:cNvPicPr>
              <a:picLocks noChangeAspect="1"/>
            </p:cNvPicPr>
            <p:nvPr/>
          </p:nvPicPr>
          <p:blipFill rotWithShape="1">
            <a:blip r:embed="rId2">
              <a:extLst>
                <a:ext uri="{28A0092B-C50C-407E-A947-70E740481C1C}">
                  <a14:useLocalDpi xmlns:a14="http://schemas.microsoft.com/office/drawing/2010/main" val="0"/>
                </a:ext>
              </a:extLst>
            </a:blip>
            <a:srcRect t="32414" b="27872"/>
            <a:stretch/>
          </p:blipFill>
          <p:spPr>
            <a:xfrm>
              <a:off x="7507090" y="4942243"/>
              <a:ext cx="1384703" cy="309330"/>
            </a:xfrm>
            <a:prstGeom prst="rect">
              <a:avLst/>
            </a:prstGeom>
          </p:spPr>
        </p:pic>
      </p:grpSp>
      <p:sp>
        <p:nvSpPr>
          <p:cNvPr id="910715664" name="文字方塊 910715663"/>
          <p:cNvSpPr txBox="1"/>
          <p:nvPr/>
        </p:nvSpPr>
        <p:spPr bwMode="auto">
          <a:xfrm>
            <a:off x="5525381" y="4444258"/>
            <a:ext cx="738664" cy="1928480"/>
          </a:xfrm>
          <a:prstGeom prst="rect">
            <a:avLst/>
          </a:prstGeom>
          <a:noFill/>
        </p:spPr>
        <p:txBody>
          <a:bodyPr vert="eaVert" wrap="square" rtlCol="0">
            <a:spAutoFit/>
          </a:bodyPr>
          <a:lstStyle/>
          <a:p>
            <a:pPr algn="ctr"/>
            <a:r>
              <a:rPr lang="en-US" altLang="zh-TW" sz="3600" dirty="0" smtClean="0">
                <a:solidFill>
                  <a:schemeClr val="bg1"/>
                </a:solidFill>
              </a:rPr>
              <a:t>TIME</a:t>
            </a:r>
            <a:endParaRPr lang="zh-TW" altLang="en-US" sz="3600" dirty="0">
              <a:solidFill>
                <a:schemeClr val="bg1"/>
              </a:solidFill>
            </a:endParaRPr>
          </a:p>
        </p:txBody>
      </p:sp>
      <p:sp>
        <p:nvSpPr>
          <p:cNvPr id="101" name="Pentagon 9">
            <a:extLst>
              <a:ext uri="{FF2B5EF4-FFF2-40B4-BE49-F238E27FC236}">
                <a16:creationId xmlns:a16="http://schemas.microsoft.com/office/drawing/2014/main" xmlns="" id="{3B4A984B-04CE-48F8-B19A-7D1E68AB6B2D}"/>
              </a:ext>
            </a:extLst>
          </p:cNvPr>
          <p:cNvSpPr/>
          <p:nvPr/>
        </p:nvSpPr>
        <p:spPr>
          <a:xfrm>
            <a:off x="1519492" y="2040503"/>
            <a:ext cx="2014158" cy="471913"/>
          </a:xfrm>
          <a:prstGeom prst="homePlate">
            <a:avLst/>
          </a:prstGeom>
          <a:solidFill>
            <a:srgbClr val="00B0F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nRF52840</a:t>
            </a:r>
            <a:endParaRPr lang="en-US" altLang="zh-TW" dirty="0"/>
          </a:p>
        </p:txBody>
      </p:sp>
      <p:sp>
        <p:nvSpPr>
          <p:cNvPr id="103" name="Pentagon 9">
            <a:extLst>
              <a:ext uri="{FF2B5EF4-FFF2-40B4-BE49-F238E27FC236}">
                <a16:creationId xmlns:a16="http://schemas.microsoft.com/office/drawing/2014/main" xmlns="" id="{3B4A984B-04CE-48F8-B19A-7D1E68AB6B2D}"/>
              </a:ext>
            </a:extLst>
          </p:cNvPr>
          <p:cNvSpPr/>
          <p:nvPr/>
        </p:nvSpPr>
        <p:spPr bwMode="auto">
          <a:xfrm flipH="1">
            <a:off x="7670195" y="2544683"/>
            <a:ext cx="2537127" cy="471913"/>
          </a:xfrm>
          <a:prstGeom prst="homePlate">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dirty="0"/>
              <a:t>ARC EM9D </a:t>
            </a:r>
            <a:r>
              <a:rPr lang="en-US" altLang="zh-TW" dirty="0" err="1"/>
              <a:t>AIoT</a:t>
            </a:r>
            <a:r>
              <a:rPr lang="en-US" altLang="zh-TW" dirty="0"/>
              <a:t> DK</a:t>
            </a:r>
          </a:p>
        </p:txBody>
      </p:sp>
      <p:grpSp>
        <p:nvGrpSpPr>
          <p:cNvPr id="910715669" name="群組 910715668"/>
          <p:cNvGrpSpPr/>
          <p:nvPr/>
        </p:nvGrpSpPr>
        <p:grpSpPr>
          <a:xfrm>
            <a:off x="3073901" y="612314"/>
            <a:ext cx="1466836" cy="1465823"/>
            <a:chOff x="3073901" y="612314"/>
            <a:chExt cx="1466836" cy="1465823"/>
          </a:xfrm>
        </p:grpSpPr>
        <p:sp>
          <p:nvSpPr>
            <p:cNvPr id="910715668" name="矩形 910715667"/>
            <p:cNvSpPr/>
            <p:nvPr/>
          </p:nvSpPr>
          <p:spPr bwMode="auto">
            <a:xfrm rot="2727565">
              <a:off x="3074407" y="611808"/>
              <a:ext cx="1465823" cy="146683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4" name="群組 103"/>
            <p:cNvGrpSpPr/>
            <p:nvPr/>
          </p:nvGrpSpPr>
          <p:grpSpPr>
            <a:xfrm>
              <a:off x="3190058" y="706792"/>
              <a:ext cx="1245493" cy="1258384"/>
              <a:chOff x="3454653" y="1768939"/>
              <a:chExt cx="937540" cy="937540"/>
            </a:xfrm>
          </p:grpSpPr>
          <p:sp>
            <p:nvSpPr>
              <p:cNvPr id="109" name="Rectangle 35">
                <a:extLst>
                  <a:ext uri="{FF2B5EF4-FFF2-40B4-BE49-F238E27FC236}">
                    <a16:creationId xmlns="" xmlns:a16="http://schemas.microsoft.com/office/drawing/2014/main" id="{26CB76A5-770E-4453-8538-77E9BCAF9C43}"/>
                  </a:ext>
                </a:extLst>
              </p:cNvPr>
              <p:cNvSpPr/>
              <p:nvPr/>
            </p:nvSpPr>
            <p:spPr>
              <a:xfrm rot="2722113">
                <a:off x="3454653" y="1768939"/>
                <a:ext cx="937540" cy="937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圖片 105"/>
              <p:cNvPicPr>
                <a:picLocks noChangeAspect="1"/>
              </p:cNvPicPr>
              <p:nvPr/>
            </p:nvPicPr>
            <p:blipFill>
              <a:blip r:embed="rId3"/>
              <a:stretch>
                <a:fillRect/>
              </a:stretch>
            </p:blipFill>
            <p:spPr>
              <a:xfrm>
                <a:off x="3645968" y="2341306"/>
                <a:ext cx="580033" cy="257580"/>
              </a:xfrm>
              <a:prstGeom prst="rect">
                <a:avLst/>
              </a:prstGeom>
            </p:spPr>
          </p:pic>
          <p:pic>
            <p:nvPicPr>
              <p:cNvPr id="107" name="圖片 10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7791" y="1800085"/>
                <a:ext cx="628210" cy="628210"/>
              </a:xfrm>
              <a:prstGeom prst="rect">
                <a:avLst/>
              </a:prstGeom>
            </p:spPr>
          </p:pic>
        </p:grpSp>
      </p:grpSp>
      <p:grpSp>
        <p:nvGrpSpPr>
          <p:cNvPr id="910715671" name="群組 910715670"/>
          <p:cNvGrpSpPr/>
          <p:nvPr/>
        </p:nvGrpSpPr>
        <p:grpSpPr>
          <a:xfrm>
            <a:off x="7157437" y="561997"/>
            <a:ext cx="1466836" cy="1547973"/>
            <a:chOff x="7114709" y="512841"/>
            <a:chExt cx="1466836" cy="1547973"/>
          </a:xfrm>
        </p:grpSpPr>
        <p:grpSp>
          <p:nvGrpSpPr>
            <p:cNvPr id="910715670" name="群組 910715669"/>
            <p:cNvGrpSpPr/>
            <p:nvPr/>
          </p:nvGrpSpPr>
          <p:grpSpPr>
            <a:xfrm>
              <a:off x="7114709" y="594991"/>
              <a:ext cx="1466836" cy="1465823"/>
              <a:chOff x="6236319" y="717760"/>
              <a:chExt cx="1466836" cy="1465823"/>
            </a:xfrm>
          </p:grpSpPr>
          <p:sp>
            <p:nvSpPr>
              <p:cNvPr id="122" name="矩形 121"/>
              <p:cNvSpPr/>
              <p:nvPr/>
            </p:nvSpPr>
            <p:spPr bwMode="auto">
              <a:xfrm rot="2727565">
                <a:off x="6236825" y="717254"/>
                <a:ext cx="1465823" cy="146683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Rectangle 35">
                <a:extLst>
                  <a:ext uri="{FF2B5EF4-FFF2-40B4-BE49-F238E27FC236}">
                    <a16:creationId xmlns="" xmlns:a16="http://schemas.microsoft.com/office/drawing/2014/main" id="{26CB76A5-770E-4453-8538-77E9BCAF9C43}"/>
                  </a:ext>
                </a:extLst>
              </p:cNvPr>
              <p:cNvSpPr/>
              <p:nvPr/>
            </p:nvSpPr>
            <p:spPr bwMode="auto">
              <a:xfrm rot="2722113">
                <a:off x="6346031" y="818684"/>
                <a:ext cx="1258384" cy="1245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5" name="圖片 124"/>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438782" y="512841"/>
              <a:ext cx="878554" cy="1332198"/>
            </a:xfrm>
            <a:prstGeom prst="rect">
              <a:avLst/>
            </a:prstGeom>
          </p:spPr>
        </p:pic>
        <p:pic>
          <p:nvPicPr>
            <p:cNvPr id="126" name="Picture 2" descr="Synopsys (SNPS) - Market capitalization"/>
            <p:cNvPicPr>
              <a:picLocks noChangeAspect="1" noChangeArrowheads="1"/>
            </p:cNvPicPr>
            <p:nvPr/>
          </p:nvPicPr>
          <p:blipFill rotWithShape="1">
            <a:blip r:embed="rId6">
              <a:extLst>
                <a:ext uri="{28A0092B-C50C-407E-A947-70E740481C1C}">
                  <a14:useLocalDpi xmlns:a14="http://schemas.microsoft.com/office/drawing/2010/main" val="0"/>
                </a:ext>
              </a:extLst>
            </a:blip>
            <a:srcRect t="30899" b="36617"/>
            <a:stretch/>
          </p:blipFill>
          <p:spPr bwMode="auto">
            <a:xfrm>
              <a:off x="7345937" y="1497587"/>
              <a:ext cx="1074717" cy="3927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0601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10715657" name="向下箭號 910715656"/>
          <p:cNvSpPr/>
          <p:nvPr/>
        </p:nvSpPr>
        <p:spPr bwMode="auto">
          <a:xfrm>
            <a:off x="4260262" y="0"/>
            <a:ext cx="3206290" cy="6597352"/>
          </a:xfrm>
          <a:prstGeom prst="downArrow">
            <a:avLst>
              <a:gd name="adj1" fmla="val 50000"/>
              <a:gd name="adj2" fmla="val 3639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0715690" name="Title 2"/>
          <p:cNvSpPr>
            <a:spLocks noGrp="1"/>
          </p:cNvSpPr>
          <p:nvPr>
            <p:ph type="title"/>
          </p:nvPr>
        </p:nvSpPr>
        <p:spPr bwMode="auto"/>
        <p:txBody>
          <a:bodyPr/>
          <a:lstStyle/>
          <a:p>
            <a:pPr>
              <a:defRPr/>
            </a:pPr>
            <a:r>
              <a:rPr lang="zh-TW" altLang="en-US" b="1" dirty="0" smtClean="0">
                <a:solidFill>
                  <a:prstClr val="black"/>
                </a:solidFill>
              </a:rPr>
              <a:t>流程</a:t>
            </a:r>
            <a:endParaRPr dirty="0"/>
          </a:p>
        </p:txBody>
      </p:sp>
      <p:sp>
        <p:nvSpPr>
          <p:cNvPr id="27" name="圓角矩形 26"/>
          <p:cNvSpPr/>
          <p:nvPr/>
        </p:nvSpPr>
        <p:spPr bwMode="auto">
          <a:xfrm>
            <a:off x="1415480" y="512841"/>
            <a:ext cx="360040" cy="368301"/>
          </a:xfrm>
          <a:prstGeom prst="roundRect">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smtClean="0"/>
              <a:t>2</a:t>
            </a:r>
            <a:endParaRPr lang="zh-TW" altLang="en-US" dirty="0"/>
          </a:p>
        </p:txBody>
      </p:sp>
      <p:grpSp>
        <p:nvGrpSpPr>
          <p:cNvPr id="8" name="群組 7"/>
          <p:cNvGrpSpPr/>
          <p:nvPr/>
        </p:nvGrpSpPr>
        <p:grpSpPr>
          <a:xfrm>
            <a:off x="1500841" y="2794108"/>
            <a:ext cx="3410992" cy="1028905"/>
            <a:chOff x="2757177" y="467284"/>
            <a:chExt cx="3410992" cy="1028905"/>
          </a:xfrm>
          <a:solidFill>
            <a:schemeClr val="accent6">
              <a:lumMod val="40000"/>
              <a:lumOff val="60000"/>
            </a:schemeClr>
          </a:solidFill>
        </p:grpSpPr>
        <p:sp>
          <p:nvSpPr>
            <p:cNvPr id="37" name="Oval 4">
              <a:extLst>
                <a:ext uri="{FF2B5EF4-FFF2-40B4-BE49-F238E27FC236}">
                  <a16:creationId xmlns:a16="http://schemas.microsoft.com/office/drawing/2014/main" xmlns="" id="{8A9BFD03-2D80-40B2-A2E7-05509278289E}"/>
                </a:ext>
              </a:extLst>
            </p:cNvPr>
            <p:cNvSpPr/>
            <p:nvPr/>
          </p:nvSpPr>
          <p:spPr>
            <a:xfrm>
              <a:off x="6024153" y="909729"/>
              <a:ext cx="144016" cy="14401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8" name="Pentagon 9">
              <a:extLst>
                <a:ext uri="{FF2B5EF4-FFF2-40B4-BE49-F238E27FC236}">
                  <a16:creationId xmlns:a16="http://schemas.microsoft.com/office/drawing/2014/main" xmlns="" id="{3B4A984B-04CE-48F8-B19A-7D1E68AB6B2D}"/>
                </a:ext>
              </a:extLst>
            </p:cNvPr>
            <p:cNvSpPr/>
            <p:nvPr/>
          </p:nvSpPr>
          <p:spPr>
            <a:xfrm>
              <a:off x="2757177" y="467284"/>
              <a:ext cx="3206290" cy="1028905"/>
            </a:xfrm>
            <a:prstGeom prst="homePlate">
              <a:avLst/>
            </a:prstGeom>
            <a:solidFill>
              <a:schemeClr val="accent3">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分析完加速度之後，</a:t>
              </a:r>
              <a:endParaRPr lang="en-US" altLang="zh-TW" dirty="0" smtClean="0"/>
            </a:p>
            <a:p>
              <a:pPr algn="ctr"/>
              <a:r>
                <a:rPr lang="zh-TW" altLang="en-US" dirty="0" smtClean="0"/>
                <a:t>做</a:t>
              </a:r>
              <a:r>
                <a:rPr lang="en-US" altLang="zh-TW" dirty="0" smtClean="0"/>
                <a:t>normalize</a:t>
              </a:r>
              <a:endParaRPr lang="en-US" altLang="zh-TW" dirty="0"/>
            </a:p>
            <a:p>
              <a:pPr algn="ctr"/>
              <a:r>
                <a:rPr lang="zh-TW" altLang="en-US" dirty="0" smtClean="0"/>
                <a:t>然後丟到</a:t>
              </a:r>
              <a:r>
                <a:rPr lang="en-US" altLang="zh-TW" dirty="0" smtClean="0"/>
                <a:t>model</a:t>
              </a:r>
              <a:endParaRPr lang="ko-KR" altLang="en-US" dirty="0"/>
            </a:p>
          </p:txBody>
        </p:sp>
      </p:grpSp>
      <p:grpSp>
        <p:nvGrpSpPr>
          <p:cNvPr id="80" name="群組 79"/>
          <p:cNvGrpSpPr/>
          <p:nvPr/>
        </p:nvGrpSpPr>
        <p:grpSpPr>
          <a:xfrm>
            <a:off x="1509511" y="3898790"/>
            <a:ext cx="3410992" cy="1028905"/>
            <a:chOff x="2757177" y="467284"/>
            <a:chExt cx="3410992" cy="1028905"/>
          </a:xfrm>
          <a:solidFill>
            <a:schemeClr val="accent6">
              <a:lumMod val="40000"/>
              <a:lumOff val="60000"/>
            </a:schemeClr>
          </a:solidFill>
        </p:grpSpPr>
        <p:sp>
          <p:nvSpPr>
            <p:cNvPr id="81" name="Oval 4">
              <a:extLst>
                <a:ext uri="{FF2B5EF4-FFF2-40B4-BE49-F238E27FC236}">
                  <a16:creationId xmlns:a16="http://schemas.microsoft.com/office/drawing/2014/main" xmlns="" id="{8A9BFD03-2D80-40B2-A2E7-05509278289E}"/>
                </a:ext>
              </a:extLst>
            </p:cNvPr>
            <p:cNvSpPr/>
            <p:nvPr/>
          </p:nvSpPr>
          <p:spPr>
            <a:xfrm>
              <a:off x="6024153" y="909729"/>
              <a:ext cx="144016" cy="14401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Pentagon 9">
              <a:extLst>
                <a:ext uri="{FF2B5EF4-FFF2-40B4-BE49-F238E27FC236}">
                  <a16:creationId xmlns:a16="http://schemas.microsoft.com/office/drawing/2014/main" xmlns="" id="{3B4A984B-04CE-48F8-B19A-7D1E68AB6B2D}"/>
                </a:ext>
              </a:extLst>
            </p:cNvPr>
            <p:cNvSpPr/>
            <p:nvPr/>
          </p:nvSpPr>
          <p:spPr>
            <a:xfrm>
              <a:off x="2757177" y="467284"/>
              <a:ext cx="3206290" cy="1028905"/>
            </a:xfrm>
            <a:prstGeom prst="homePlate">
              <a:avLst/>
            </a:prstGeom>
            <a:solidFill>
              <a:schemeClr val="accent3">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predict</a:t>
              </a:r>
              <a:r>
                <a:rPr lang="zh-TW" altLang="en-US" dirty="0" smtClean="0"/>
                <a:t>的結果送到</a:t>
              </a:r>
              <a:r>
                <a:rPr lang="en-US" altLang="zh-TW" dirty="0" smtClean="0"/>
                <a:t>UART</a:t>
              </a:r>
              <a:r>
                <a:rPr lang="zh-TW" altLang="en-US" dirty="0" smtClean="0"/>
                <a:t>介面上</a:t>
              </a:r>
              <a:endParaRPr lang="en-US" altLang="zh-TW" dirty="0"/>
            </a:p>
          </p:txBody>
        </p:sp>
      </p:grpSp>
      <p:grpSp>
        <p:nvGrpSpPr>
          <p:cNvPr id="84" name="群組 83"/>
          <p:cNvGrpSpPr/>
          <p:nvPr/>
        </p:nvGrpSpPr>
        <p:grpSpPr>
          <a:xfrm>
            <a:off x="6912374" y="4437344"/>
            <a:ext cx="3413122" cy="1024799"/>
            <a:chOff x="9899615" y="2279717"/>
            <a:chExt cx="3413122" cy="1024799"/>
          </a:xfrm>
          <a:solidFill>
            <a:schemeClr val="accent2">
              <a:lumMod val="60000"/>
              <a:lumOff val="40000"/>
            </a:schemeClr>
          </a:solidFill>
        </p:grpSpPr>
        <p:sp>
          <p:nvSpPr>
            <p:cNvPr id="85" name="Oval 37">
              <a:extLst>
                <a:ext uri="{FF2B5EF4-FFF2-40B4-BE49-F238E27FC236}">
                  <a16:creationId xmlns:a16="http://schemas.microsoft.com/office/drawing/2014/main" xmlns="" id="{21676F7D-1EB9-462D-9536-8D70900CB3F5}"/>
                </a:ext>
              </a:extLst>
            </p:cNvPr>
            <p:cNvSpPr/>
            <p:nvPr/>
          </p:nvSpPr>
          <p:spPr>
            <a:xfrm>
              <a:off x="9899615" y="2721477"/>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6" name="Pentagon 9">
              <a:extLst>
                <a:ext uri="{FF2B5EF4-FFF2-40B4-BE49-F238E27FC236}">
                  <a16:creationId xmlns:a16="http://schemas.microsoft.com/office/drawing/2014/main" xmlns="" id="{998C108F-30E1-4638-BD7F-D37EF7D15791}"/>
                </a:ext>
              </a:extLst>
            </p:cNvPr>
            <p:cNvSpPr/>
            <p:nvPr/>
          </p:nvSpPr>
          <p:spPr>
            <a:xfrm flipH="1">
              <a:off x="10160427" y="2279717"/>
              <a:ext cx="3152310" cy="1024799"/>
            </a:xfrm>
            <a:prstGeom prst="homePlat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t>修正預測的結果 </a:t>
              </a:r>
              <a:r>
                <a:rPr lang="en-US" altLang="zh-TW" dirty="0" smtClean="0"/>
                <a:t>&amp;</a:t>
              </a:r>
            </a:p>
            <a:p>
              <a:pPr algn="ctr"/>
              <a:r>
                <a:rPr lang="zh-TW" altLang="en-US" dirty="0" smtClean="0"/>
                <a:t>顯示最後的</a:t>
              </a:r>
              <a:r>
                <a:rPr lang="en-US" altLang="zh-TW" dirty="0" smtClean="0"/>
                <a:t>duty factor</a:t>
              </a:r>
              <a:endParaRPr lang="en-US" altLang="zh-TW" dirty="0"/>
            </a:p>
          </p:txBody>
        </p:sp>
      </p:grpSp>
      <p:sp>
        <p:nvSpPr>
          <p:cNvPr id="910715664" name="文字方塊 910715663"/>
          <p:cNvSpPr txBox="1"/>
          <p:nvPr/>
        </p:nvSpPr>
        <p:spPr bwMode="auto">
          <a:xfrm>
            <a:off x="5476968" y="4717524"/>
            <a:ext cx="738664" cy="1928480"/>
          </a:xfrm>
          <a:prstGeom prst="rect">
            <a:avLst/>
          </a:prstGeom>
          <a:noFill/>
        </p:spPr>
        <p:txBody>
          <a:bodyPr vert="eaVert" wrap="square" rtlCol="0">
            <a:spAutoFit/>
          </a:bodyPr>
          <a:lstStyle/>
          <a:p>
            <a:pPr algn="ctr"/>
            <a:r>
              <a:rPr lang="en-US" altLang="zh-TW" sz="3600" dirty="0" smtClean="0">
                <a:solidFill>
                  <a:schemeClr val="bg1"/>
                </a:solidFill>
              </a:rPr>
              <a:t>TIME</a:t>
            </a:r>
            <a:endParaRPr lang="zh-TW" altLang="en-US" sz="3600" dirty="0">
              <a:solidFill>
                <a:schemeClr val="bg1"/>
              </a:solidFill>
            </a:endParaRPr>
          </a:p>
        </p:txBody>
      </p:sp>
      <p:sp>
        <p:nvSpPr>
          <p:cNvPr id="101" name="Pentagon 9">
            <a:extLst>
              <a:ext uri="{FF2B5EF4-FFF2-40B4-BE49-F238E27FC236}">
                <a16:creationId xmlns:a16="http://schemas.microsoft.com/office/drawing/2014/main" xmlns="" id="{3B4A984B-04CE-48F8-B19A-7D1E68AB6B2D}"/>
              </a:ext>
            </a:extLst>
          </p:cNvPr>
          <p:cNvSpPr/>
          <p:nvPr/>
        </p:nvSpPr>
        <p:spPr>
          <a:xfrm>
            <a:off x="1509511" y="2251752"/>
            <a:ext cx="2594642" cy="471913"/>
          </a:xfrm>
          <a:prstGeom prst="homePlate">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dirty="0"/>
              <a:t>ARC EM9D </a:t>
            </a:r>
            <a:r>
              <a:rPr lang="en-US" altLang="zh-TW" dirty="0" err="1"/>
              <a:t>AIoT</a:t>
            </a:r>
            <a:r>
              <a:rPr lang="en-US" altLang="zh-TW" dirty="0"/>
              <a:t> DK</a:t>
            </a:r>
          </a:p>
        </p:txBody>
      </p:sp>
      <p:sp>
        <p:nvSpPr>
          <p:cNvPr id="103" name="Pentagon 9">
            <a:extLst>
              <a:ext uri="{FF2B5EF4-FFF2-40B4-BE49-F238E27FC236}">
                <a16:creationId xmlns:a16="http://schemas.microsoft.com/office/drawing/2014/main" xmlns="" id="{3B4A984B-04CE-48F8-B19A-7D1E68AB6B2D}"/>
              </a:ext>
            </a:extLst>
          </p:cNvPr>
          <p:cNvSpPr/>
          <p:nvPr/>
        </p:nvSpPr>
        <p:spPr bwMode="auto">
          <a:xfrm flipH="1">
            <a:off x="7788369" y="3890762"/>
            <a:ext cx="2537127" cy="471913"/>
          </a:xfrm>
          <a:prstGeom prst="homePlat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smtClean="0"/>
              <a:t>PC</a:t>
            </a:r>
            <a:endParaRPr lang="en-US" altLang="zh-TW" dirty="0"/>
          </a:p>
        </p:txBody>
      </p:sp>
      <p:grpSp>
        <p:nvGrpSpPr>
          <p:cNvPr id="910715671" name="群組 910715670"/>
          <p:cNvGrpSpPr/>
          <p:nvPr/>
        </p:nvGrpSpPr>
        <p:grpSpPr>
          <a:xfrm>
            <a:off x="3103986" y="352000"/>
            <a:ext cx="1466836" cy="1547973"/>
            <a:chOff x="7114709" y="512841"/>
            <a:chExt cx="1466836" cy="1547973"/>
          </a:xfrm>
        </p:grpSpPr>
        <p:grpSp>
          <p:nvGrpSpPr>
            <p:cNvPr id="910715670" name="群組 910715669"/>
            <p:cNvGrpSpPr/>
            <p:nvPr/>
          </p:nvGrpSpPr>
          <p:grpSpPr>
            <a:xfrm>
              <a:off x="7114709" y="594991"/>
              <a:ext cx="1466836" cy="1465823"/>
              <a:chOff x="6236319" y="717760"/>
              <a:chExt cx="1466836" cy="1465823"/>
            </a:xfrm>
          </p:grpSpPr>
          <p:sp>
            <p:nvSpPr>
              <p:cNvPr id="122" name="矩形 121"/>
              <p:cNvSpPr/>
              <p:nvPr/>
            </p:nvSpPr>
            <p:spPr bwMode="auto">
              <a:xfrm rot="2727565">
                <a:off x="6236825" y="717254"/>
                <a:ext cx="1465823" cy="146683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Rectangle 35">
                <a:extLst>
                  <a:ext uri="{FF2B5EF4-FFF2-40B4-BE49-F238E27FC236}">
                    <a16:creationId xmlns="" xmlns:a16="http://schemas.microsoft.com/office/drawing/2014/main" id="{26CB76A5-770E-4453-8538-77E9BCAF9C43}"/>
                  </a:ext>
                </a:extLst>
              </p:cNvPr>
              <p:cNvSpPr/>
              <p:nvPr/>
            </p:nvSpPr>
            <p:spPr bwMode="auto">
              <a:xfrm rot="2722113">
                <a:off x="6346031" y="818684"/>
                <a:ext cx="1258384" cy="1245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5" name="圖片 12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38782" y="512841"/>
              <a:ext cx="878554" cy="1332198"/>
            </a:xfrm>
            <a:prstGeom prst="rect">
              <a:avLst/>
            </a:prstGeom>
          </p:spPr>
        </p:pic>
        <p:pic>
          <p:nvPicPr>
            <p:cNvPr id="126" name="Picture 2" descr="Synopsys (SNPS) - Market capitalization"/>
            <p:cNvPicPr>
              <a:picLocks noChangeAspect="1" noChangeArrowheads="1"/>
            </p:cNvPicPr>
            <p:nvPr/>
          </p:nvPicPr>
          <p:blipFill rotWithShape="1">
            <a:blip r:embed="rId3">
              <a:extLst>
                <a:ext uri="{28A0092B-C50C-407E-A947-70E740481C1C}">
                  <a14:useLocalDpi xmlns:a14="http://schemas.microsoft.com/office/drawing/2010/main" val="0"/>
                </a:ext>
              </a:extLst>
            </a:blip>
            <a:srcRect t="30899" b="36617"/>
            <a:stretch/>
          </p:blipFill>
          <p:spPr bwMode="auto">
            <a:xfrm>
              <a:off x="7345937" y="1497587"/>
              <a:ext cx="1074717" cy="3927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群組 3"/>
          <p:cNvGrpSpPr/>
          <p:nvPr/>
        </p:nvGrpSpPr>
        <p:grpSpPr>
          <a:xfrm>
            <a:off x="7217607" y="438382"/>
            <a:ext cx="1466836" cy="1465823"/>
            <a:chOff x="7058677" y="502920"/>
            <a:chExt cx="1466836" cy="1465823"/>
          </a:xfrm>
        </p:grpSpPr>
        <p:grpSp>
          <p:nvGrpSpPr>
            <p:cNvPr id="910715669" name="群組 910715668"/>
            <p:cNvGrpSpPr/>
            <p:nvPr/>
          </p:nvGrpSpPr>
          <p:grpSpPr>
            <a:xfrm>
              <a:off x="7058677" y="502920"/>
              <a:ext cx="1466836" cy="1465823"/>
              <a:chOff x="3073901" y="612314"/>
              <a:chExt cx="1466836" cy="1465823"/>
            </a:xfrm>
          </p:grpSpPr>
          <p:sp>
            <p:nvSpPr>
              <p:cNvPr id="910715668" name="矩形 910715667"/>
              <p:cNvSpPr/>
              <p:nvPr/>
            </p:nvSpPr>
            <p:spPr bwMode="auto">
              <a:xfrm rot="2727565">
                <a:off x="3074407" y="611808"/>
                <a:ext cx="1465823" cy="1466836"/>
              </a:xfrm>
              <a:prstGeom prst="rect">
                <a:avLst/>
              </a:prstGeom>
              <a:solidFill>
                <a:srgbClr val="FFA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Rectangle 35">
                <a:extLst>
                  <a:ext uri="{FF2B5EF4-FFF2-40B4-BE49-F238E27FC236}">
                    <a16:creationId xmlns="" xmlns:a16="http://schemas.microsoft.com/office/drawing/2014/main" id="{26CB76A5-770E-4453-8538-77E9BCAF9C43}"/>
                  </a:ext>
                </a:extLst>
              </p:cNvPr>
              <p:cNvSpPr/>
              <p:nvPr/>
            </p:nvSpPr>
            <p:spPr>
              <a:xfrm rot="2722113">
                <a:off x="3183613" y="713238"/>
                <a:ext cx="1258384" cy="1245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圖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0366" y="766839"/>
              <a:ext cx="965753" cy="1008422"/>
            </a:xfrm>
            <a:prstGeom prst="rect">
              <a:avLst/>
            </a:prstGeom>
          </p:spPr>
        </p:pic>
      </p:grpSp>
      <p:grpSp>
        <p:nvGrpSpPr>
          <p:cNvPr id="3" name="群組 2"/>
          <p:cNvGrpSpPr/>
          <p:nvPr/>
        </p:nvGrpSpPr>
        <p:grpSpPr>
          <a:xfrm>
            <a:off x="4225022" y="4171725"/>
            <a:ext cx="3236229" cy="930256"/>
            <a:chOff x="4225022" y="4171725"/>
            <a:chExt cx="3236229" cy="930256"/>
          </a:xfrm>
        </p:grpSpPr>
        <p:sp>
          <p:nvSpPr>
            <p:cNvPr id="43" name="平行四邊形 42"/>
            <p:cNvSpPr/>
            <p:nvPr/>
          </p:nvSpPr>
          <p:spPr bwMode="auto">
            <a:xfrm rot="5400000" flipH="1" flipV="1">
              <a:off x="5405552" y="3825306"/>
              <a:ext cx="930256" cy="1623093"/>
            </a:xfrm>
            <a:prstGeom prst="parallelogram">
              <a:avLst>
                <a:gd name="adj" fmla="val 55102"/>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spc="50" dirty="0">
                <a:ln w="0"/>
                <a:solidFill>
                  <a:schemeClr val="bg2"/>
                </a:solidFill>
                <a:effectLst>
                  <a:innerShdw blurRad="63500" dist="50800" dir="13500000">
                    <a:srgbClr val="000000">
                      <a:alpha val="50000"/>
                    </a:srgbClr>
                  </a:innerShdw>
                </a:effectLst>
              </a:endParaRPr>
            </a:p>
          </p:txBody>
        </p:sp>
        <p:sp>
          <p:nvSpPr>
            <p:cNvPr id="78" name="矩形 77"/>
            <p:cNvSpPr/>
            <p:nvPr/>
          </p:nvSpPr>
          <p:spPr bwMode="auto">
            <a:xfrm rot="980223">
              <a:off x="4225022" y="4336806"/>
              <a:ext cx="3236229" cy="584775"/>
            </a:xfrm>
            <a:prstGeom prst="rect">
              <a:avLst/>
            </a:prstGeom>
            <a:noFill/>
          </p:spPr>
          <p:txBody>
            <a:bodyPr wrap="square" lIns="91440" tIns="45720" rIns="91440" bIns="45720">
              <a:spAutoFit/>
            </a:bodyPr>
            <a:lstStyle/>
            <a:p>
              <a:pPr algn="ctr"/>
              <a:r>
                <a:rPr lang="en-US" altLang="zh-TW" sz="1600" b="1" spc="50" dirty="0">
                  <a:ln w="0"/>
                  <a:solidFill>
                    <a:schemeClr val="bg1"/>
                  </a:solidFill>
                  <a:effectLst>
                    <a:innerShdw blurRad="63500" dist="50800" dir="13500000">
                      <a:srgbClr val="000000">
                        <a:alpha val="50000"/>
                      </a:srgbClr>
                    </a:innerShdw>
                  </a:effectLst>
                </a:rPr>
                <a:t>Data</a:t>
              </a:r>
            </a:p>
            <a:p>
              <a:pPr algn="ctr"/>
              <a:r>
                <a:rPr lang="en-US" altLang="zh-TW" sz="1600" b="1" spc="50" dirty="0">
                  <a:ln w="0"/>
                  <a:solidFill>
                    <a:schemeClr val="bg1"/>
                  </a:solidFill>
                  <a:effectLst>
                    <a:innerShdw blurRad="63500" dist="50800" dir="13500000">
                      <a:srgbClr val="000000">
                        <a:alpha val="50000"/>
                      </a:srgbClr>
                    </a:innerShdw>
                  </a:effectLst>
                </a:rPr>
                <a:t>Transmission</a:t>
              </a:r>
              <a:endParaRPr lang="zh-TW" altLang="en-US" sz="1600" b="1" spc="50" dirty="0">
                <a:ln w="0"/>
                <a:solidFill>
                  <a:schemeClr val="bg1"/>
                </a:solidFill>
                <a:effectLst>
                  <a:innerShdw blurRad="63500" dist="50800" dir="13500000">
                    <a:srgbClr val="000000">
                      <a:alpha val="50000"/>
                    </a:srgbClr>
                  </a:innerShdw>
                </a:effectLst>
              </a:endParaRPr>
            </a:p>
          </p:txBody>
        </p:sp>
      </p:grpSp>
      <p:cxnSp>
        <p:nvCxnSpPr>
          <p:cNvPr id="77" name="直線單箭頭接點 76"/>
          <p:cNvCxnSpPr/>
          <p:nvPr/>
        </p:nvCxnSpPr>
        <p:spPr bwMode="auto">
          <a:xfrm>
            <a:off x="5076761" y="4171725"/>
            <a:ext cx="1651162" cy="504891"/>
          </a:xfrm>
          <a:prstGeom prst="straightConnector1">
            <a:avLst/>
          </a:prstGeom>
          <a:ln w="38100">
            <a:solidFill>
              <a:schemeClr val="bg1">
                <a:lumMod val="9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bwMode="auto">
          <a:xfrm>
            <a:off x="5054719" y="4607595"/>
            <a:ext cx="1651162" cy="504891"/>
          </a:xfrm>
          <a:prstGeom prst="straightConnector1">
            <a:avLst/>
          </a:prstGeom>
          <a:ln w="38100">
            <a:solidFill>
              <a:schemeClr val="bg2">
                <a:lumMod val="9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028819"/>
      </p:ext>
    </p:extLst>
  </p:cSld>
  <p:clrMapOvr>
    <a:masterClrMapping/>
  </p:clrMapOvr>
  <p:timing>
    <p:tnLst>
      <p:par>
        <p:cTn id="1" dur="indefinite" restart="never" nodeType="tmRoot"/>
      </p:par>
    </p:tnLst>
  </p:timing>
</p:sld>
</file>

<file path=ppt/theme/theme1.xml><?xml version="1.0" encoding="utf-8"?>
<a:theme xmlns:a="http://schemas.openxmlformats.org/drawingml/2006/main" name="Synopsys_2022">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8275</TotalTime>
  <Words>959</Words>
  <Application>Microsoft Office PowerPoint</Application>
  <DocSecurity>0</DocSecurity>
  <PresentationFormat>寬螢幕</PresentationFormat>
  <Paragraphs>211</Paragraphs>
  <Slides>20</Slides>
  <Notes>9</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20</vt:i4>
      </vt:variant>
    </vt:vector>
  </HeadingPairs>
  <TitlesOfParts>
    <vt:vector size="25" baseType="lpstr">
      <vt:lpstr>新細明體</vt:lpstr>
      <vt:lpstr>Arial</vt:lpstr>
      <vt:lpstr>Calibri</vt:lpstr>
      <vt:lpstr>Wingdings</vt:lpstr>
      <vt:lpstr>Synopsys_2022</vt:lpstr>
      <vt:lpstr>PowerPoint 簡報</vt:lpstr>
      <vt:lpstr>Agenda</vt:lpstr>
      <vt:lpstr>Agenda</vt:lpstr>
      <vt:lpstr>作品原理及創新點</vt:lpstr>
      <vt:lpstr>實際使用</vt:lpstr>
      <vt:lpstr>Agenda</vt:lpstr>
      <vt:lpstr>PowerPoint 簡報</vt:lpstr>
      <vt:lpstr>流程</vt:lpstr>
      <vt:lpstr>流程</vt:lpstr>
      <vt:lpstr>硬體</vt:lpstr>
      <vt:lpstr>軟體</vt:lpstr>
      <vt:lpstr>UART傳輸-加速度資料格式</vt:lpstr>
      <vt:lpstr>訓練資料收集</vt:lpstr>
      <vt:lpstr>模型 - 架構 &amp; 輸入與輸出</vt:lpstr>
      <vt:lpstr>Agenda</vt:lpstr>
      <vt:lpstr>功能展示</vt:lpstr>
      <vt:lpstr>功能展示</vt:lpstr>
      <vt:lpstr>Agenda</vt:lpstr>
      <vt:lpstr>總結展望</vt:lpstr>
      <vt:lpstr>PowerPoint 簡報</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Ying Lun Huang</dc:creator>
  <cp:keywords/>
  <dc:description/>
  <cp:lastModifiedBy>楊博禕</cp:lastModifiedBy>
  <cp:revision>151</cp:revision>
  <dcterms:created xsi:type="dcterms:W3CDTF">2022-02-21T05:20:41Z</dcterms:created>
  <dcterms:modified xsi:type="dcterms:W3CDTF">2022-07-21T06:48:16Z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